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81" r:id="rId5"/>
    <p:sldId id="282" r:id="rId6"/>
    <p:sldId id="257" r:id="rId7"/>
    <p:sldId id="290" r:id="rId8"/>
    <p:sldId id="283" r:id="rId9"/>
    <p:sldId id="264" r:id="rId10"/>
    <p:sldId id="284" r:id="rId11"/>
    <p:sldId id="267" r:id="rId12"/>
    <p:sldId id="285" r:id="rId13"/>
    <p:sldId id="286" r:id="rId14"/>
    <p:sldId id="288" r:id="rId15"/>
    <p:sldId id="2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047"/>
    <a:srgbClr val="0B2B41"/>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703" autoAdjust="0"/>
  </p:normalViewPr>
  <p:slideViewPr>
    <p:cSldViewPr snapToGrid="0">
      <p:cViewPr varScale="1">
        <p:scale>
          <a:sx n="73" d="100"/>
          <a:sy n="73" d="100"/>
        </p:scale>
        <p:origin x="618" y="78"/>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34338A-2C54-48B6-A869-F1523EB17642}" type="datetimeFigureOut">
              <a:rPr lang="en-US" smtClean="0"/>
              <a:t>9/26/2023</a:t>
            </a:fld>
            <a:endParaRPr lang="en-US" dirty="0"/>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3D57C9-54A6-4BAA-A5CD-C535F9370C4B}" type="slidenum">
              <a:rPr lang="en-US" smtClean="0"/>
              <a:t>‹#›</a:t>
            </a:fld>
            <a:endParaRPr lang="en-US" dirty="0"/>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205A9-A302-429C-8AB8-C362C4362DF4}" type="datetimeFigureOut">
              <a:rPr lang="en-US" smtClean="0"/>
              <a:t>9/26/2023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2289-BCFD-4053-9D06-A9140C63A457}" type="slidenum">
              <a:rPr lang="en-US" smtClean="0"/>
              <a:t>‹#›</a:t>
            </a:fld>
            <a:endParaRPr lang="en-US" dirty="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smtClean="0"/>
              <a:t>Click to edit Master title style</a:t>
            </a:r>
            <a:endParaRPr lang="en-US" noProof="0"/>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smtClean="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smtClean="0"/>
              <a:t>Click to edit Master title style</a:t>
            </a:r>
            <a:endParaRPr lang="en-US" noProof="0"/>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smtClean="0"/>
              <a:t>Click to edit Master title style</a:t>
            </a:r>
            <a:endParaRPr lang="en-US" noProof="0"/>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smtClean="0"/>
              <a:t>Click to edit Master title style</a:t>
            </a:r>
            <a:endParaRPr lang="en-US" noProof="0"/>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smtClean="0"/>
              <a:t>Click to edit Master title style</a:t>
            </a:r>
            <a:endParaRPr lang="en-US" noProof="0"/>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smtClean="0"/>
              <a:t>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smtClean="0"/>
              <a:t>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smtClean="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noProof="0" smtClean="0"/>
              <a:t>Click to edit Master title style</a:t>
            </a:r>
            <a:endParaRPr lang="en-US" noProof="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smtClean="0"/>
              <a:t>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smtClean="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smtClean="0"/>
              <a:t>Click to edit Master title style</a:t>
            </a:r>
            <a:endParaRPr lang="en-US" noProof="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smtClean="0"/>
              <a:t>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smtClean="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smtClean="0"/>
              <a:t>Click to edit Master title style</a:t>
            </a:r>
            <a:endParaRPr lang="en-US" noProof="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smtClean="0"/>
              <a:t>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smtClean="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smtClean="0"/>
              <a:t>Click to edit Master title style</a:t>
            </a:r>
            <a:endParaRPr lang="en-US" noProof="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smtClean="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smtClean="0"/>
              <a:t>Click to edit Master title style</a:t>
            </a:r>
            <a:endParaRPr lang="en-US" noProof="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US" noProof="0" smtClean="0"/>
              <a:pPr algn="ctr"/>
              <a:t>‹#›</a:t>
            </a:fld>
            <a:endParaRPr lang="en-US" noProof="0"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1.xml"/><Relationship Id="rId5" Type="http://schemas.openxmlformats.org/officeDocument/2006/relationships/hyperlink" Target="https://www.globenewswire.com/en/news-release/2022/02/18/2387802/28124/en/India-Online-Education-Market-Report-2021-2026-A-Few-Niche-Players-that-Operate-in-Various-Segments-and-Start-ups-with-Innovative-Offerings-Gradually-Gaining-Ground.html" TargetMode="Externa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Three people sitting at picnic table">
            <a:extLst>
              <a:ext uri="{FF2B5EF4-FFF2-40B4-BE49-F238E27FC236}">
                <a16:creationId xmlns:a16="http://schemas.microsoft.com/office/drawing/2014/main" id="{0B90EB26-97FD-4B8B-86E0-B00589E0946D}"/>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6676568" cy="6858000"/>
          </a:xfr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a:xfrm>
            <a:off x="6656906" y="-169817"/>
            <a:ext cx="5643154" cy="3971109"/>
          </a:xfrm>
        </p:spPr>
        <p:txBody>
          <a:bodyPr/>
          <a:lstStyle/>
          <a:p>
            <a:pPr algn="ctr"/>
            <a:r>
              <a:rPr lang="en-US" sz="4800" dirty="0" smtClean="0">
                <a:latin typeface="Algerian" panose="04020705040A02060702" pitchFamily="82" charset="0"/>
              </a:rPr>
              <a:t>Online Education </a:t>
            </a:r>
            <a:br>
              <a:rPr lang="en-US" sz="4800" dirty="0" smtClean="0">
                <a:latin typeface="Algerian" panose="04020705040A02060702" pitchFamily="82" charset="0"/>
              </a:rPr>
            </a:br>
            <a:r>
              <a:rPr lang="en-US" sz="4800" dirty="0" smtClean="0">
                <a:latin typeface="Algerian" panose="04020705040A02060702" pitchFamily="82" charset="0"/>
              </a:rPr>
              <a:t>and Future</a:t>
            </a:r>
            <a:br>
              <a:rPr lang="en-US" sz="4800" dirty="0" smtClean="0">
                <a:latin typeface="Algerian" panose="04020705040A02060702" pitchFamily="82" charset="0"/>
              </a:rPr>
            </a:br>
            <a:r>
              <a:rPr lang="en-US" sz="4800" dirty="0" smtClean="0">
                <a:latin typeface="Algerian" panose="04020705040A02060702" pitchFamily="82" charset="0"/>
              </a:rPr>
              <a:t> of </a:t>
            </a:r>
            <a:br>
              <a:rPr lang="en-US" sz="4800" dirty="0" smtClean="0">
                <a:latin typeface="Algerian" panose="04020705040A02060702" pitchFamily="82" charset="0"/>
              </a:rPr>
            </a:br>
            <a:r>
              <a:rPr lang="en-US" sz="4800" dirty="0" smtClean="0">
                <a:latin typeface="Algerian" panose="04020705040A02060702" pitchFamily="82" charset="0"/>
              </a:rPr>
              <a:t>Indian Business </a:t>
            </a:r>
            <a:endParaRPr lang="en-US" sz="4800" dirty="0">
              <a:latin typeface="Algerian" panose="04020705040A02060702" pitchFamily="82" charset="0"/>
            </a:endParaRPr>
          </a:p>
        </p:txBody>
      </p:sp>
      <p:sp>
        <p:nvSpPr>
          <p:cNvPr id="12" name="Subtitle 11" descr="subtitle">
            <a:extLst>
              <a:ext uri="{FF2B5EF4-FFF2-40B4-BE49-F238E27FC236}">
                <a16:creationId xmlns:a16="http://schemas.microsoft.com/office/drawing/2014/main" id="{B28A8D9C-5123-4D2B-9272-016EF90E0E50}"/>
              </a:ext>
            </a:extLst>
          </p:cNvPr>
          <p:cNvSpPr>
            <a:spLocks noGrp="1"/>
          </p:cNvSpPr>
          <p:nvPr>
            <p:ph type="subTitle" idx="1"/>
          </p:nvPr>
        </p:nvSpPr>
        <p:spPr>
          <a:xfrm>
            <a:off x="6980145" y="3683727"/>
            <a:ext cx="5016336" cy="2913016"/>
          </a:xfrm>
        </p:spPr>
        <p:txBody>
          <a:bodyPr/>
          <a:lstStyle/>
          <a:p>
            <a:pPr algn="just"/>
            <a:r>
              <a:rPr lang="en-US" sz="2000" b="1" dirty="0" smtClean="0">
                <a:solidFill>
                  <a:schemeClr val="bg2">
                    <a:lumMod val="10000"/>
                  </a:schemeClr>
                </a:solidFill>
              </a:rPr>
              <a:t>                                                     </a:t>
            </a:r>
            <a:r>
              <a:rPr lang="en-US" sz="2800" b="1" dirty="0" smtClean="0">
                <a:solidFill>
                  <a:schemeClr val="bg2">
                    <a:lumMod val="10000"/>
                  </a:schemeClr>
                </a:solidFill>
                <a:latin typeface="Baskerville Old Face" panose="02020602080505020303" pitchFamily="18" charset="0"/>
              </a:rPr>
              <a:t>By Group 6</a:t>
            </a:r>
          </a:p>
          <a:p>
            <a:pPr algn="just"/>
            <a:r>
              <a:rPr lang="en-US" dirty="0" smtClean="0"/>
              <a:t>                                                           </a:t>
            </a:r>
            <a:r>
              <a:rPr lang="en-US" b="1" dirty="0" smtClean="0">
                <a:solidFill>
                  <a:schemeClr val="bg2">
                    <a:lumMod val="10000"/>
                  </a:schemeClr>
                </a:solidFill>
                <a:latin typeface="Bahnschrift Condensed" panose="020B0502040204020203" pitchFamily="34" charset="0"/>
              </a:rPr>
              <a:t>Gaurav Kumar Singh</a:t>
            </a:r>
          </a:p>
          <a:p>
            <a:pPr algn="just"/>
            <a:r>
              <a:rPr lang="en-US" b="1" dirty="0" smtClean="0">
                <a:solidFill>
                  <a:schemeClr val="bg2">
                    <a:lumMod val="10000"/>
                  </a:schemeClr>
                </a:solidFill>
                <a:latin typeface="Bahnschrift Condensed" panose="020B0502040204020203" pitchFamily="34" charset="0"/>
              </a:rPr>
              <a:t>                                                                   </a:t>
            </a:r>
            <a:r>
              <a:rPr lang="en-US" b="1" dirty="0" err="1">
                <a:solidFill>
                  <a:schemeClr val="bg2">
                    <a:lumMod val="10000"/>
                  </a:schemeClr>
                </a:solidFill>
                <a:latin typeface="Bahnschrift Condensed" panose="020B0502040204020203" pitchFamily="34" charset="0"/>
              </a:rPr>
              <a:t>Diwakar</a:t>
            </a:r>
            <a:r>
              <a:rPr lang="en-US" b="1" dirty="0">
                <a:solidFill>
                  <a:schemeClr val="bg2">
                    <a:lumMod val="10000"/>
                  </a:schemeClr>
                </a:solidFill>
                <a:latin typeface="Bahnschrift Condensed" panose="020B0502040204020203" pitchFamily="34" charset="0"/>
              </a:rPr>
              <a:t> Kumar </a:t>
            </a:r>
            <a:r>
              <a:rPr lang="en-US" b="1" dirty="0" smtClean="0">
                <a:solidFill>
                  <a:schemeClr val="bg2">
                    <a:lumMod val="10000"/>
                  </a:schemeClr>
                </a:solidFill>
                <a:latin typeface="Bahnschrift Condensed" panose="020B0502040204020203" pitchFamily="34" charset="0"/>
              </a:rPr>
              <a:t>Dubey</a:t>
            </a:r>
          </a:p>
          <a:p>
            <a:pPr algn="just"/>
            <a:r>
              <a:rPr lang="en-US" b="1" dirty="0" smtClean="0">
                <a:solidFill>
                  <a:schemeClr val="bg2">
                    <a:lumMod val="10000"/>
                  </a:schemeClr>
                </a:solidFill>
                <a:latin typeface="Bahnschrift Condensed" panose="020B0502040204020203" pitchFamily="34" charset="0"/>
              </a:rPr>
              <a:t>                                                                   </a:t>
            </a:r>
            <a:r>
              <a:rPr lang="en-US" b="1" dirty="0" err="1" smtClean="0">
                <a:solidFill>
                  <a:schemeClr val="bg2">
                    <a:lumMod val="10000"/>
                  </a:schemeClr>
                </a:solidFill>
                <a:latin typeface="Bahnschrift Condensed" panose="020B0502040204020203" pitchFamily="34" charset="0"/>
              </a:rPr>
              <a:t>Suraj</a:t>
            </a:r>
            <a:r>
              <a:rPr lang="en-US" b="1" dirty="0" smtClean="0">
                <a:solidFill>
                  <a:schemeClr val="bg2">
                    <a:lumMod val="10000"/>
                  </a:schemeClr>
                </a:solidFill>
                <a:latin typeface="Bahnschrift Condensed" panose="020B0502040204020203" pitchFamily="34" charset="0"/>
              </a:rPr>
              <a:t> </a:t>
            </a:r>
            <a:r>
              <a:rPr lang="en-US" b="1" dirty="0">
                <a:solidFill>
                  <a:schemeClr val="bg2">
                    <a:lumMod val="10000"/>
                  </a:schemeClr>
                </a:solidFill>
                <a:latin typeface="Bahnschrift Condensed" panose="020B0502040204020203" pitchFamily="34" charset="0"/>
              </a:rPr>
              <a:t>Kumar </a:t>
            </a:r>
            <a:r>
              <a:rPr lang="en-US" b="1" dirty="0" err="1" smtClean="0">
                <a:solidFill>
                  <a:schemeClr val="bg2">
                    <a:lumMod val="10000"/>
                  </a:schemeClr>
                </a:solidFill>
                <a:latin typeface="Bahnschrift Condensed" panose="020B0502040204020203" pitchFamily="34" charset="0"/>
              </a:rPr>
              <a:t>Shubham</a:t>
            </a:r>
            <a:endParaRPr lang="en-US" b="1" dirty="0" smtClean="0">
              <a:solidFill>
                <a:schemeClr val="bg2">
                  <a:lumMod val="10000"/>
                </a:schemeClr>
              </a:solidFill>
              <a:latin typeface="Bahnschrift Condensed" panose="020B0502040204020203" pitchFamily="34" charset="0"/>
            </a:endParaRPr>
          </a:p>
          <a:p>
            <a:pPr algn="just"/>
            <a:r>
              <a:rPr lang="en-US" b="1" dirty="0" smtClean="0">
                <a:solidFill>
                  <a:schemeClr val="bg2">
                    <a:lumMod val="10000"/>
                  </a:schemeClr>
                </a:solidFill>
                <a:latin typeface="Bahnschrift Condensed" panose="020B0502040204020203" pitchFamily="34" charset="0"/>
              </a:rPr>
              <a:t>                                                                   </a:t>
            </a:r>
            <a:r>
              <a:rPr lang="en-US" b="1" dirty="0" err="1" smtClean="0">
                <a:solidFill>
                  <a:schemeClr val="bg2">
                    <a:lumMod val="10000"/>
                  </a:schemeClr>
                </a:solidFill>
                <a:latin typeface="Bahnschrift Condensed" panose="020B0502040204020203" pitchFamily="34" charset="0"/>
              </a:rPr>
              <a:t>Dakash</a:t>
            </a:r>
            <a:r>
              <a:rPr lang="en-US" b="1" dirty="0" smtClean="0">
                <a:solidFill>
                  <a:schemeClr val="bg2">
                    <a:lumMod val="10000"/>
                  </a:schemeClr>
                </a:solidFill>
                <a:latin typeface="Bahnschrift Condensed" panose="020B0502040204020203" pitchFamily="34" charset="0"/>
              </a:rPr>
              <a:t> </a:t>
            </a:r>
            <a:r>
              <a:rPr lang="en-US" b="1" dirty="0" err="1">
                <a:solidFill>
                  <a:schemeClr val="bg2">
                    <a:lumMod val="10000"/>
                  </a:schemeClr>
                </a:solidFill>
                <a:latin typeface="Bahnschrift Condensed" panose="020B0502040204020203" pitchFamily="34" charset="0"/>
              </a:rPr>
              <a:t>Rantiya</a:t>
            </a:r>
            <a:endParaRPr lang="en-US" b="1" dirty="0">
              <a:solidFill>
                <a:schemeClr val="bg2">
                  <a:lumMod val="10000"/>
                </a:schemeClr>
              </a:solidFill>
              <a:latin typeface="Bahnschrift Condensed" panose="020B0502040204020203" pitchFamily="34" charset="0"/>
            </a:endParaRPr>
          </a:p>
          <a:p>
            <a:pPr algn="just"/>
            <a:r>
              <a:rPr lang="en-US" b="1" dirty="0" smtClean="0">
                <a:solidFill>
                  <a:schemeClr val="bg2">
                    <a:lumMod val="10000"/>
                  </a:schemeClr>
                </a:solidFill>
                <a:latin typeface="Bahnschrift Condensed" panose="020B0502040204020203" pitchFamily="34" charset="0"/>
              </a:rPr>
              <a:t>                                                                  </a:t>
            </a:r>
            <a:r>
              <a:rPr lang="en-US" b="1" dirty="0" err="1" smtClean="0">
                <a:solidFill>
                  <a:schemeClr val="bg2">
                    <a:lumMod val="10000"/>
                  </a:schemeClr>
                </a:solidFill>
                <a:latin typeface="Bahnschrift Condensed" panose="020B0502040204020203" pitchFamily="34" charset="0"/>
              </a:rPr>
              <a:t>Shivesh</a:t>
            </a:r>
            <a:r>
              <a:rPr lang="en-US" b="1" dirty="0" smtClean="0">
                <a:solidFill>
                  <a:schemeClr val="bg2">
                    <a:lumMod val="10000"/>
                  </a:schemeClr>
                </a:solidFill>
                <a:latin typeface="Bahnschrift Condensed" panose="020B0502040204020203" pitchFamily="34" charset="0"/>
              </a:rPr>
              <a:t> </a:t>
            </a:r>
            <a:r>
              <a:rPr lang="en-US" b="1" dirty="0" err="1" smtClean="0">
                <a:solidFill>
                  <a:schemeClr val="bg2">
                    <a:lumMod val="10000"/>
                  </a:schemeClr>
                </a:solidFill>
                <a:latin typeface="Bahnschrift Condensed" panose="020B0502040204020203" pitchFamily="34" charset="0"/>
              </a:rPr>
              <a:t>Chaubey</a:t>
            </a:r>
            <a:endParaRPr lang="en-US" b="1" dirty="0">
              <a:solidFill>
                <a:schemeClr val="bg2">
                  <a:lumMod val="10000"/>
                </a:schemeClr>
              </a:solidFill>
              <a:latin typeface="Bahnschrift Condensed" panose="020B0502040204020203" pitchFamily="34" charset="0"/>
            </a:endParaRPr>
          </a:p>
          <a:p>
            <a:pPr algn="just"/>
            <a:r>
              <a:rPr lang="en-US" b="1" dirty="0" smtClean="0">
                <a:solidFill>
                  <a:schemeClr val="bg2">
                    <a:lumMod val="10000"/>
                  </a:schemeClr>
                </a:solidFill>
                <a:latin typeface="Bahnschrift Condensed" panose="020B0502040204020203" pitchFamily="34" charset="0"/>
              </a:rPr>
              <a:t>                                                                  Neha </a:t>
            </a:r>
            <a:r>
              <a:rPr lang="en-US" b="1" dirty="0" err="1">
                <a:solidFill>
                  <a:schemeClr val="bg2">
                    <a:lumMod val="10000"/>
                  </a:schemeClr>
                </a:solidFill>
                <a:latin typeface="Bahnschrift Condensed" panose="020B0502040204020203" pitchFamily="34" charset="0"/>
              </a:rPr>
              <a:t>Kumari</a:t>
            </a:r>
            <a:endParaRPr lang="en-US" b="1" dirty="0">
              <a:solidFill>
                <a:schemeClr val="bg2">
                  <a:lumMod val="10000"/>
                </a:schemeClr>
              </a:solidFill>
              <a:latin typeface="Bahnschrift Condensed" panose="020B0502040204020203" pitchFamily="34" charset="0"/>
            </a:endParaRPr>
          </a:p>
          <a:p>
            <a:pPr algn="just"/>
            <a:r>
              <a:rPr lang="en-US" b="1" dirty="0" smtClean="0">
                <a:solidFill>
                  <a:schemeClr val="bg2">
                    <a:lumMod val="10000"/>
                  </a:schemeClr>
                </a:solidFill>
                <a:latin typeface="Bahnschrift Condensed" panose="020B0502040204020203" pitchFamily="34" charset="0"/>
              </a:rPr>
              <a:t>                                                                 </a:t>
            </a:r>
            <a:r>
              <a:rPr lang="en-US" b="1" dirty="0" err="1" smtClean="0">
                <a:solidFill>
                  <a:schemeClr val="bg2">
                    <a:lumMod val="10000"/>
                  </a:schemeClr>
                </a:solidFill>
                <a:latin typeface="Bahnschrift Condensed" panose="020B0502040204020203" pitchFamily="34" charset="0"/>
              </a:rPr>
              <a:t>Shaswat</a:t>
            </a:r>
            <a:r>
              <a:rPr lang="en-US" b="1" dirty="0" smtClean="0">
                <a:solidFill>
                  <a:schemeClr val="bg2">
                    <a:lumMod val="10000"/>
                  </a:schemeClr>
                </a:solidFill>
                <a:latin typeface="Bahnschrift Condensed" panose="020B0502040204020203" pitchFamily="34" charset="0"/>
              </a:rPr>
              <a:t> </a:t>
            </a:r>
            <a:r>
              <a:rPr lang="en-US" b="1" dirty="0">
                <a:solidFill>
                  <a:schemeClr val="bg2">
                    <a:lumMod val="10000"/>
                  </a:schemeClr>
                </a:solidFill>
                <a:latin typeface="Bahnschrift Condensed" panose="020B0502040204020203" pitchFamily="34" charset="0"/>
              </a:rPr>
              <a:t>Sharma</a:t>
            </a:r>
          </a:p>
          <a:p>
            <a:pPr algn="just"/>
            <a:endParaRPr lang="en-US" dirty="0"/>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xmlns="" val="1"/>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25568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pPr algn="ctr"/>
            <a:r>
              <a:rPr lang="en-US" sz="4400" dirty="0" smtClean="0">
                <a:latin typeface="Cooper Black" panose="0208090404030B020404" pitchFamily="18" charset="0"/>
              </a:rPr>
              <a:t>Government  Initiatives</a:t>
            </a:r>
            <a:endParaRPr lang="en-US" sz="4400" dirty="0">
              <a:latin typeface="Cooper Black" panose="0208090404030B020404" pitchFamily="18" charset="0"/>
            </a:endParaRPr>
          </a:p>
        </p:txBody>
      </p:sp>
      <p:pic>
        <p:nvPicPr>
          <p:cNvPr id="27" name="Content Placeholder 79" descr="Open Book">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p:pic>
      <p:sp>
        <p:nvSpPr>
          <p:cNvPr id="16" name="Text Placeholder 15" descr="slide content">
            <a:extLst>
              <a:ext uri="{FF2B5EF4-FFF2-40B4-BE49-F238E27FC236}">
                <a16:creationId xmlns:a16="http://schemas.microsoft.com/office/drawing/2014/main" id="{5336101E-D654-46D8-A983-BF46C5D86583}"/>
              </a:ext>
            </a:extLst>
          </p:cNvPr>
          <p:cNvSpPr>
            <a:spLocks noGrp="1"/>
          </p:cNvSpPr>
          <p:nvPr>
            <p:ph type="body" sz="quarter" idx="11"/>
          </p:nvPr>
        </p:nvSpPr>
        <p:spPr>
          <a:xfrm>
            <a:off x="1562099" y="1244745"/>
            <a:ext cx="9018815" cy="5613255"/>
          </a:xfrm>
        </p:spPr>
        <p:txBody>
          <a:bodyPr/>
          <a:lstStyle/>
          <a:p>
            <a:pPr algn="just"/>
            <a:endParaRPr lang="en-IN" sz="1600" dirty="0" smtClean="0">
              <a:latin typeface="Baskerville Old Face" panose="02020602080505020303" pitchFamily="18" charset="0"/>
            </a:endParaRPr>
          </a:p>
          <a:p>
            <a:pPr algn="just"/>
            <a:r>
              <a:rPr lang="en-IN" sz="1600" dirty="0" smtClean="0">
                <a:latin typeface="Baskerville Old Face" panose="02020602080505020303" pitchFamily="18" charset="0"/>
              </a:rPr>
              <a:t>The </a:t>
            </a:r>
            <a:r>
              <a:rPr lang="en-IN" sz="1600" dirty="0">
                <a:latin typeface="Baskerville Old Face" panose="02020602080505020303" pitchFamily="18" charset="0"/>
              </a:rPr>
              <a:t>government played a key role to ensure the successful operation of online classes. Some of the major initiatives undertaken by the government are – National Digital Educational Architecture (NDEAR), PM </a:t>
            </a:r>
            <a:r>
              <a:rPr lang="en-IN" sz="1600" dirty="0" err="1">
                <a:latin typeface="Baskerville Old Face" panose="02020602080505020303" pitchFamily="18" charset="0"/>
              </a:rPr>
              <a:t>eVIDYA</a:t>
            </a:r>
            <a:r>
              <a:rPr lang="en-IN" sz="1600" dirty="0">
                <a:latin typeface="Baskerville Old Face" panose="02020602080505020303" pitchFamily="18" charset="0"/>
              </a:rPr>
              <a:t> Program, </a:t>
            </a:r>
            <a:r>
              <a:rPr lang="en-IN" sz="1600" dirty="0" err="1">
                <a:latin typeface="Baskerville Old Face" panose="02020602080505020303" pitchFamily="18" charset="0"/>
              </a:rPr>
              <a:t>Samagra</a:t>
            </a:r>
            <a:r>
              <a:rPr lang="en-IN" sz="1600" dirty="0">
                <a:latin typeface="Baskerville Old Face" panose="02020602080505020303" pitchFamily="18" charset="0"/>
              </a:rPr>
              <a:t> </a:t>
            </a:r>
            <a:r>
              <a:rPr lang="en-IN" sz="1600" dirty="0" err="1">
                <a:latin typeface="Baskerville Old Face" panose="02020602080505020303" pitchFamily="18" charset="0"/>
              </a:rPr>
              <a:t>Shiksha</a:t>
            </a:r>
            <a:r>
              <a:rPr lang="en-IN" sz="1600" dirty="0">
                <a:latin typeface="Baskerville Old Face" panose="02020602080505020303" pitchFamily="18" charset="0"/>
              </a:rPr>
              <a:t> Scheme, Andhra Pradesh State Skill Development Corporation (APSSDC), and ‘</a:t>
            </a:r>
            <a:r>
              <a:rPr lang="en-IN" sz="1600" dirty="0" err="1">
                <a:latin typeface="Baskerville Old Face" panose="02020602080505020303" pitchFamily="18" charset="0"/>
              </a:rPr>
              <a:t>ShaGun</a:t>
            </a:r>
            <a:r>
              <a:rPr lang="en-IN" sz="1600" dirty="0">
                <a:latin typeface="Baskerville Old Face" panose="02020602080505020303" pitchFamily="18" charset="0"/>
              </a:rPr>
              <a:t>’ Portal</a:t>
            </a:r>
            <a:r>
              <a:rPr lang="en-IN" sz="1600" dirty="0" smtClean="0">
                <a:latin typeface="Baskerville Old Face" panose="02020602080505020303" pitchFamily="18" charset="0"/>
              </a:rPr>
              <a:t>.</a:t>
            </a:r>
          </a:p>
          <a:p>
            <a:pPr algn="just"/>
            <a:endParaRPr lang="en-IN" sz="1600" dirty="0" smtClean="0">
              <a:latin typeface="Baskerville Old Face" panose="02020602080505020303" pitchFamily="18" charset="0"/>
            </a:endParaRPr>
          </a:p>
          <a:p>
            <a:pPr marL="0" indent="0" algn="ctr">
              <a:buNone/>
            </a:pPr>
            <a:r>
              <a:rPr lang="en-US" sz="1600" b="1" u="sng" dirty="0">
                <a:latin typeface="Bahnschrift SemiBold SemiConden" panose="020B0502040204020203" pitchFamily="34" charset="0"/>
              </a:rPr>
              <a:t>The new education policy has recommended the following initiatives</a:t>
            </a:r>
            <a:r>
              <a:rPr lang="en-US" sz="1600" b="1" u="sng" dirty="0" smtClean="0">
                <a:latin typeface="Bahnschrift SemiBold SemiConden" panose="020B0502040204020203" pitchFamily="34" charset="0"/>
              </a:rPr>
              <a:t>.</a:t>
            </a:r>
          </a:p>
          <a:p>
            <a:pPr marL="0" indent="0" algn="ctr">
              <a:buNone/>
            </a:pPr>
            <a:endParaRPr lang="en-IN" sz="1600" b="1" dirty="0">
              <a:latin typeface="Bahnschrift SemiBold SemiConden" panose="020B0502040204020203" pitchFamily="34" charset="0"/>
            </a:endParaRPr>
          </a:p>
          <a:p>
            <a:pPr lvl="0"/>
            <a:r>
              <a:rPr lang="en-US" sz="1800" b="1" dirty="0">
                <a:solidFill>
                  <a:schemeClr val="tx1">
                    <a:lumMod val="95000"/>
                    <a:lumOff val="5000"/>
                  </a:schemeClr>
                </a:solidFill>
                <a:latin typeface="Baskerville Old Face" panose="02020602080505020303" pitchFamily="18" charset="0"/>
              </a:rPr>
              <a:t>Pilot studies for digital education</a:t>
            </a:r>
            <a:r>
              <a:rPr lang="en-IN" sz="1800" dirty="0">
                <a:solidFill>
                  <a:schemeClr val="tx1">
                    <a:lumMod val="95000"/>
                    <a:lumOff val="5000"/>
                  </a:schemeClr>
                </a:solidFill>
                <a:latin typeface="Baskerville Old Face" panose="02020602080505020303" pitchFamily="18" charset="0"/>
              </a:rPr>
              <a:t> : </a:t>
            </a:r>
            <a:r>
              <a:rPr lang="en-US" sz="2000" dirty="0">
                <a:latin typeface="Baskerville Old Face" panose="02020602080505020303" pitchFamily="18" charset="0"/>
              </a:rPr>
              <a:t>Colleges and universities like, NITs, IGNOU, CIET, NETF will be asked for conducting researches to maximize the benefits of digital learning which will include finding the most preferred format of E-content to decrease the risk of device addiction in students.</a:t>
            </a:r>
          </a:p>
          <a:p>
            <a:pPr lvl="0"/>
            <a:r>
              <a:rPr lang="en-US" sz="2000" b="1" dirty="0">
                <a:latin typeface="Baskerville Old Face" panose="02020602080505020303" pitchFamily="18" charset="0"/>
              </a:rPr>
              <a:t>Tools and Methods</a:t>
            </a:r>
            <a:r>
              <a:rPr lang="en-IN" sz="2000" dirty="0">
                <a:latin typeface="Baskerville Old Face" panose="02020602080505020303" pitchFamily="18" charset="0"/>
              </a:rPr>
              <a:t> : </a:t>
            </a:r>
            <a:r>
              <a:rPr lang="en-US" sz="2000" dirty="0">
                <a:latin typeface="Baskerville Old Face" panose="02020602080505020303" pitchFamily="18" charset="0"/>
              </a:rPr>
              <a:t>E-learning platforms such as DIKSHA will be extended for teachers to provide a user-friendly interface.</a:t>
            </a:r>
          </a:p>
          <a:p>
            <a:pPr lvl="0"/>
            <a:r>
              <a:rPr lang="en-US" sz="2000" b="1" dirty="0">
                <a:latin typeface="Baskerville Old Face" panose="02020602080505020303" pitchFamily="18" charset="0"/>
              </a:rPr>
              <a:t>Training for Teachers</a:t>
            </a:r>
            <a:r>
              <a:rPr lang="en-IN" sz="2000" dirty="0">
                <a:latin typeface="Baskerville Old Face" panose="02020602080505020303" pitchFamily="18" charset="0"/>
              </a:rPr>
              <a:t> : </a:t>
            </a:r>
            <a:r>
              <a:rPr lang="en-US" sz="2000" dirty="0">
                <a:latin typeface="Baskerville Old Face" panose="02020602080505020303" pitchFamily="18" charset="0"/>
              </a:rPr>
              <a:t>Training will be given to the teachers so that they can gain the additional skill to manage the online platforms by themselves.</a:t>
            </a:r>
          </a:p>
          <a:p>
            <a:pPr lvl="0"/>
            <a:r>
              <a:rPr lang="en-US" sz="2000" b="1" dirty="0">
                <a:latin typeface="Baskerville Old Face" panose="02020602080505020303" pitchFamily="18" charset="0"/>
              </a:rPr>
              <a:t>Virtual Labs</a:t>
            </a:r>
            <a:r>
              <a:rPr lang="en-IN" sz="2000" dirty="0">
                <a:latin typeface="Baskerville Old Face" panose="02020602080505020303" pitchFamily="18" charset="0"/>
              </a:rPr>
              <a:t> : </a:t>
            </a:r>
            <a:r>
              <a:rPr lang="en-US" sz="2000" dirty="0">
                <a:latin typeface="Baskerville Old Face" panose="02020602080505020303" pitchFamily="18" charset="0"/>
              </a:rPr>
              <a:t>E-learning platforms like DIKSHA, SWAYAM will be asked to create virtual labs where students will be able to practice the theoretical knowledge.</a:t>
            </a:r>
            <a:endParaRPr lang="en-IN" sz="2000" dirty="0">
              <a:latin typeface="Baskerville Old Face" panose="02020602080505020303" pitchFamily="18" charset="0"/>
            </a:endParaRPr>
          </a:p>
          <a:p>
            <a:pPr algn="just"/>
            <a:endParaRPr lang="en-US" sz="2000" dirty="0">
              <a:latin typeface="Baskerville Old Face" panose="02020602080505020303" pitchFamily="18" charset="0"/>
            </a:endParaRPr>
          </a:p>
        </p:txBody>
      </p:sp>
    </p:spTree>
    <p:extLst>
      <p:ext uri="{BB962C8B-B14F-4D97-AF65-F5344CB8AC3E}">
        <p14:creationId xmlns:p14="http://schemas.microsoft.com/office/powerpoint/2010/main" val="4064734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oup of students running">
            <a:extLst>
              <a:ext uri="{FF2B5EF4-FFF2-40B4-BE49-F238E27FC236}">
                <a16:creationId xmlns:a16="http://schemas.microsoft.com/office/drawing/2014/main" id="{AEEE5BA3-06F1-4026-A0BB-B08891F46E8E}"/>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a:stretch/>
        </p:blipFill>
        <p:spPr>
          <a:xfrm>
            <a:off x="0" y="0"/>
            <a:ext cx="8087304" cy="6858000"/>
          </a:xfrm>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xmlns="" val="1"/>
              </a:ext>
            </a:extLst>
          </p:cNvPr>
          <p:cNvGrpSpPr/>
          <p:nvPr/>
        </p:nvGrpSpPr>
        <p:grpSpPr>
          <a:xfrm>
            <a:off x="0" y="385404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6" name="Picture Placeholder 15" descr="stack of books on the ground">
            <a:extLst>
              <a:ext uri="{FF2B5EF4-FFF2-40B4-BE49-F238E27FC236}">
                <a16:creationId xmlns:a16="http://schemas.microsoft.com/office/drawing/2014/main" id="{4E408D58-0A21-4D16-A8D8-54C17D5AD4A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p:txBody>
          <a:bodyPr/>
          <a:lstStyle/>
          <a:p>
            <a:pPr algn="ctr"/>
            <a:r>
              <a:rPr lang="en-US" sz="3600" dirty="0" smtClean="0">
                <a:solidFill>
                  <a:schemeClr val="tx1"/>
                </a:solidFill>
                <a:latin typeface="Cooper Black" panose="0208090404030B020404" pitchFamily="18" charset="0"/>
              </a:rPr>
              <a:t>Conclusion</a:t>
            </a:r>
            <a:endParaRPr lang="en-US" sz="3600" dirty="0">
              <a:solidFill>
                <a:schemeClr val="tx1"/>
              </a:solidFill>
              <a:latin typeface="Cooper Black" panose="0208090404030B020404" pitchFamily="18" charset="0"/>
            </a:endParaRPr>
          </a:p>
        </p:txBody>
      </p:sp>
      <p:sp>
        <p:nvSpPr>
          <p:cNvPr id="34" name="Text Placeholder 33" descr="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313509" y="4611188"/>
            <a:ext cx="6150790" cy="1698851"/>
          </a:xfrm>
        </p:spPr>
        <p:txBody>
          <a:bodyPr/>
          <a:lstStyle/>
          <a:p>
            <a:pPr algn="just"/>
            <a:r>
              <a:rPr lang="en-US" dirty="0" smtClean="0">
                <a:latin typeface="Bahnschrift SemiBold SemiConden" panose="020B0502040204020203" pitchFamily="34" charset="0"/>
              </a:rPr>
              <a:t>The </a:t>
            </a:r>
            <a:r>
              <a:rPr lang="en-US" dirty="0">
                <a:latin typeface="Bahnschrift SemiBold SemiConden" panose="020B0502040204020203" pitchFamily="34" charset="0"/>
              </a:rPr>
              <a:t>future of Indian business in the context of online education is bright and dynamic. </a:t>
            </a:r>
            <a:r>
              <a:rPr lang="en-US" dirty="0">
                <a:latin typeface="Bahnschrift SemiBold SemiConden" panose="020B0502040204020203" pitchFamily="34" charset="0"/>
              </a:rPr>
              <a:t>The sector offers opportunities for growth, innovation, and social impact. As online education continues to gain prominence in India, businesses that can adapt to the changing landscape and meet the evolving needs of learners and institutions are likely to thrive in this space.</a:t>
            </a:r>
            <a:endParaRPr lang="en-US" dirty="0">
              <a:solidFill>
                <a:schemeClr val="tx1"/>
              </a:solidFill>
              <a:latin typeface="Bahnschrift SemiBold SemiConden" panose="020B0502040204020203" pitchFamily="34" charset="0"/>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xmlns=""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xmlns=""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5" descr="slide number">
            <a:extLst>
              <a:ext uri="{FF2B5EF4-FFF2-40B4-BE49-F238E27FC236}">
                <a16:creationId xmlns:a16="http://schemas.microsoft.com/office/drawing/2014/main" id="{D803F682-0E68-4ECD-A92D-F73743FF2E6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11</a:t>
            </a:fld>
            <a:endParaRPr lang="en-US" sz="1200" dirty="0">
              <a:solidFill>
                <a:schemeClr val="bg1"/>
              </a:solidFill>
            </a:endParaRPr>
          </a:p>
        </p:txBody>
      </p:sp>
    </p:spTree>
    <p:extLst>
      <p:ext uri="{BB962C8B-B14F-4D97-AF65-F5344CB8AC3E}">
        <p14:creationId xmlns:p14="http://schemas.microsoft.com/office/powerpoint/2010/main" val="876529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p:spPr>
      </p:pic>
      <p:sp>
        <p:nvSpPr>
          <p:cNvPr id="52" name="Rectangle 51">
            <a:extLst>
              <a:ext uri="{FF2B5EF4-FFF2-40B4-BE49-F238E27FC236}">
                <a16:creationId xmlns:a16="http://schemas.microsoft.com/office/drawing/2014/main" id="{31664CF3-C0D1-4769-8E59-8694AF07951A}"/>
              </a:ext>
              <a:ext uri="{C183D7F6-B498-43B3-948B-1728B52AA6E4}">
                <adec:decorative xmlns:adec="http://schemas.microsoft.com/office/drawing/2017/decorative" xmlns="" val="1"/>
              </a:ext>
            </a:extLst>
          </p:cNvPr>
          <p:cNvSpPr/>
          <p:nvPr/>
        </p:nvSpPr>
        <p:spPr>
          <a:xfrm>
            <a:off x="25921" y="-1"/>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xmlns="" val="1"/>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itle 41" descr="title">
            <a:extLst>
              <a:ext uri="{FF2B5EF4-FFF2-40B4-BE49-F238E27FC236}">
                <a16:creationId xmlns:a16="http://schemas.microsoft.com/office/drawing/2014/main" id="{72FCEAE4-FA74-4446-B2F5-9AFA2DA139A2}"/>
              </a:ext>
            </a:extLst>
          </p:cNvPr>
          <p:cNvSpPr>
            <a:spLocks noGrp="1"/>
          </p:cNvSpPr>
          <p:nvPr>
            <p:ph type="ctrTitle"/>
          </p:nvPr>
        </p:nvSpPr>
        <p:spPr>
          <a:xfrm>
            <a:off x="691080" y="2142271"/>
            <a:ext cx="5578995" cy="879928"/>
          </a:xfrm>
        </p:spPr>
        <p:txBody>
          <a:bodyPr/>
          <a:lstStyle/>
          <a:p>
            <a:r>
              <a:rPr lang="en-US" b="0" dirty="0"/>
              <a:t>THANK YOU</a:t>
            </a:r>
          </a:p>
        </p:txBody>
      </p:sp>
      <p:grpSp>
        <p:nvGrpSpPr>
          <p:cNvPr id="154" name="Group 153">
            <a:extLst>
              <a:ext uri="{FF2B5EF4-FFF2-40B4-BE49-F238E27FC236}">
                <a16:creationId xmlns:a16="http://schemas.microsoft.com/office/drawing/2014/main" id="{FF17C705-3351-4B11-BD28-D0CACC12D311}"/>
              </a:ext>
              <a:ext uri="{C183D7F6-B498-43B3-948B-1728B52AA6E4}">
                <adec:decorative xmlns:adec="http://schemas.microsoft.com/office/drawing/2017/decorative" xmlns="" val="1"/>
              </a:ext>
            </a:extLst>
          </p:cNvPr>
          <p:cNvGrpSpPr/>
          <p:nvPr/>
        </p:nvGrpSpPr>
        <p:grpSpPr>
          <a:xfrm>
            <a:off x="822755" y="2930325"/>
            <a:ext cx="469807" cy="79404"/>
            <a:chOff x="9330846" y="5054600"/>
            <a:chExt cx="676275" cy="114300"/>
          </a:xfrm>
          <a:solidFill>
            <a:schemeClr val="bg1"/>
          </a:solidFill>
        </p:grpSpPr>
        <p:sp>
          <p:nvSpPr>
            <p:cNvPr id="155" name="Oval 154">
              <a:extLst>
                <a:ext uri="{FF2B5EF4-FFF2-40B4-BE49-F238E27FC236}">
                  <a16:creationId xmlns:a16="http://schemas.microsoft.com/office/drawing/2014/main" id="{925FEBFE-A26D-4E0B-B884-7E186CD878E5}"/>
                </a:ext>
              </a:extLst>
            </p:cNvPr>
            <p:cNvSpPr/>
            <p:nvPr/>
          </p:nvSpPr>
          <p:spPr>
            <a:xfrm>
              <a:off x="933084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2A24665D-D5CF-4F18-A88A-8E4471800E8D}"/>
                </a:ext>
              </a:extLst>
            </p:cNvPr>
            <p:cNvSpPr/>
            <p:nvPr/>
          </p:nvSpPr>
          <p:spPr>
            <a:xfrm>
              <a:off x="951817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39F2203F-31BF-4705-AC57-E197602982AA}"/>
                </a:ext>
              </a:extLst>
            </p:cNvPr>
            <p:cNvSpPr/>
            <p:nvPr/>
          </p:nvSpPr>
          <p:spPr>
            <a:xfrm>
              <a:off x="970549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D4734E32-080E-49F2-89F3-16F0DBB5D130}"/>
                </a:ext>
              </a:extLst>
            </p:cNvPr>
            <p:cNvSpPr/>
            <p:nvPr/>
          </p:nvSpPr>
          <p:spPr>
            <a:xfrm>
              <a:off x="989282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74200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ooks on a shelf">
            <a:extLst>
              <a:ext uri="{FF2B5EF4-FFF2-40B4-BE49-F238E27FC236}">
                <a16:creationId xmlns:a16="http://schemas.microsoft.com/office/drawing/2014/main" id="{0BCD2159-BE65-43D5-9E0A-9EB4B1B2F85B}"/>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grpSp>
        <p:nvGrpSpPr>
          <p:cNvPr id="23" name="Group 22">
            <a:extLst>
              <a:ext uri="{FF2B5EF4-FFF2-40B4-BE49-F238E27FC236}">
                <a16:creationId xmlns:a16="http://schemas.microsoft.com/office/drawing/2014/main" id="{28C94A8D-A234-408C-8281-33CCC01BE2A8}"/>
              </a:ext>
              <a:ext uri="{C183D7F6-B498-43B3-948B-1728B52AA6E4}">
                <adec:decorative xmlns:adec="http://schemas.microsoft.com/office/drawing/2017/decorative" xmlns=""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itle 33" descr="title">
            <a:extLst>
              <a:ext uri="{FF2B5EF4-FFF2-40B4-BE49-F238E27FC236}">
                <a16:creationId xmlns:a16="http://schemas.microsoft.com/office/drawing/2014/main" id="{3749FE94-FC7C-4359-A56E-6C7A87BDEE87}"/>
              </a:ext>
            </a:extLst>
          </p:cNvPr>
          <p:cNvSpPr>
            <a:spLocks noGrp="1"/>
          </p:cNvSpPr>
          <p:nvPr>
            <p:ph type="title"/>
          </p:nvPr>
        </p:nvSpPr>
        <p:spPr>
          <a:xfrm>
            <a:off x="457199" y="-718457"/>
            <a:ext cx="11234057" cy="7419703"/>
          </a:xfrm>
        </p:spPr>
        <p:txBody>
          <a:bodyPr/>
          <a:lstStyle/>
          <a:p>
            <a:r>
              <a:rPr lang="en-US" sz="4000" dirty="0" smtClean="0">
                <a:solidFill>
                  <a:schemeClr val="bg2">
                    <a:lumMod val="10000"/>
                  </a:schemeClr>
                </a:solidFill>
                <a:latin typeface="Algerian" panose="04020705040A02060702" pitchFamily="82" charset="0"/>
              </a:rPr>
              <a:t>                              </a:t>
            </a:r>
            <a:r>
              <a:rPr lang="en-US" dirty="0" smtClean="0">
                <a:solidFill>
                  <a:schemeClr val="bg2">
                    <a:lumMod val="10000"/>
                  </a:schemeClr>
                </a:solidFill>
                <a:latin typeface="Algerian" panose="04020705040A02060702" pitchFamily="82" charset="0"/>
              </a:rPr>
              <a:t>CONTENT</a:t>
            </a:r>
            <a:r>
              <a:rPr lang="en-US" dirty="0" smtClean="0">
                <a:solidFill>
                  <a:schemeClr val="accent1">
                    <a:lumMod val="50000"/>
                  </a:schemeClr>
                </a:solidFill>
              </a:rPr>
              <a:t/>
            </a:r>
            <a:br>
              <a:rPr lang="en-US" dirty="0" smtClean="0">
                <a:solidFill>
                  <a:schemeClr val="accent1">
                    <a:lumMod val="50000"/>
                  </a:schemeClr>
                </a:solidFill>
              </a:rPr>
            </a:br>
            <a:r>
              <a:rPr lang="en-US" sz="4000" dirty="0" smtClean="0">
                <a:solidFill>
                  <a:schemeClr val="accent1">
                    <a:lumMod val="50000"/>
                  </a:schemeClr>
                </a:solidFill>
              </a:rPr>
              <a:t/>
            </a:r>
            <a:br>
              <a:rPr lang="en-US" sz="4000" dirty="0" smtClean="0">
                <a:solidFill>
                  <a:schemeClr val="accent1">
                    <a:lumMod val="50000"/>
                  </a:schemeClr>
                </a:solidFill>
              </a:rPr>
            </a:br>
            <a:r>
              <a:rPr lang="en-US" sz="4000" dirty="0" smtClean="0">
                <a:solidFill>
                  <a:schemeClr val="bg2">
                    <a:lumMod val="10000"/>
                  </a:schemeClr>
                </a:solidFill>
                <a:latin typeface="Baskerville Old Face" panose="02020602080505020303" pitchFamily="18" charset="0"/>
              </a:rPr>
              <a:t>1. </a:t>
            </a:r>
            <a:r>
              <a:rPr lang="en-US" sz="3600" dirty="0" smtClean="0">
                <a:solidFill>
                  <a:schemeClr val="bg2">
                    <a:lumMod val="10000"/>
                  </a:schemeClr>
                </a:solidFill>
                <a:latin typeface="Baskerville Old Face" panose="02020602080505020303" pitchFamily="18" charset="0"/>
              </a:rPr>
              <a:t>Introduction to Online Education </a:t>
            </a:r>
            <a:br>
              <a:rPr lang="en-US" sz="3600" dirty="0" smtClean="0">
                <a:solidFill>
                  <a:schemeClr val="bg2">
                    <a:lumMod val="10000"/>
                  </a:schemeClr>
                </a:solidFill>
                <a:latin typeface="Baskerville Old Face" panose="02020602080505020303" pitchFamily="18" charset="0"/>
              </a:rPr>
            </a:br>
            <a:r>
              <a:rPr lang="en-US" sz="3600" dirty="0" smtClean="0">
                <a:solidFill>
                  <a:schemeClr val="bg2">
                    <a:lumMod val="10000"/>
                  </a:schemeClr>
                </a:solidFill>
                <a:latin typeface="Baskerville Old Face" panose="02020602080505020303" pitchFamily="18" charset="0"/>
              </a:rPr>
              <a:t>2. Future Of Indian Businesses</a:t>
            </a:r>
            <a:br>
              <a:rPr lang="en-US" sz="3600" dirty="0" smtClean="0">
                <a:solidFill>
                  <a:schemeClr val="bg2">
                    <a:lumMod val="10000"/>
                  </a:schemeClr>
                </a:solidFill>
                <a:latin typeface="Baskerville Old Face" panose="02020602080505020303" pitchFamily="18" charset="0"/>
              </a:rPr>
            </a:br>
            <a:r>
              <a:rPr lang="en-US" sz="3600" dirty="0" smtClean="0">
                <a:solidFill>
                  <a:schemeClr val="bg2">
                    <a:lumMod val="10000"/>
                  </a:schemeClr>
                </a:solidFill>
                <a:latin typeface="Baskerville Old Face" panose="02020602080505020303" pitchFamily="18" charset="0"/>
              </a:rPr>
              <a:t>3. Objectives</a:t>
            </a:r>
            <a:r>
              <a:rPr lang="en-US" sz="3600" dirty="0">
                <a:solidFill>
                  <a:schemeClr val="bg2">
                    <a:lumMod val="10000"/>
                  </a:schemeClr>
                </a:solidFill>
                <a:latin typeface="Baskerville Old Face" panose="02020602080505020303" pitchFamily="18" charset="0"/>
              </a:rPr>
              <a:t/>
            </a:r>
            <a:br>
              <a:rPr lang="en-US" sz="3600" dirty="0">
                <a:solidFill>
                  <a:schemeClr val="bg2">
                    <a:lumMod val="10000"/>
                  </a:schemeClr>
                </a:solidFill>
                <a:latin typeface="Baskerville Old Face" panose="02020602080505020303" pitchFamily="18" charset="0"/>
              </a:rPr>
            </a:br>
            <a:r>
              <a:rPr lang="en-US" sz="3600" dirty="0" smtClean="0">
                <a:solidFill>
                  <a:schemeClr val="bg2">
                    <a:lumMod val="10000"/>
                  </a:schemeClr>
                </a:solidFill>
                <a:latin typeface="Baskerville Old Face" panose="02020602080505020303" pitchFamily="18" charset="0"/>
              </a:rPr>
              <a:t>4. Mission &amp; Vision</a:t>
            </a:r>
            <a:r>
              <a:rPr lang="en-US" sz="3600" dirty="0">
                <a:solidFill>
                  <a:schemeClr val="bg2">
                    <a:lumMod val="10000"/>
                  </a:schemeClr>
                </a:solidFill>
                <a:latin typeface="Baskerville Old Face" panose="02020602080505020303" pitchFamily="18" charset="0"/>
              </a:rPr>
              <a:t/>
            </a:r>
            <a:br>
              <a:rPr lang="en-US" sz="3600" dirty="0">
                <a:solidFill>
                  <a:schemeClr val="bg2">
                    <a:lumMod val="10000"/>
                  </a:schemeClr>
                </a:solidFill>
                <a:latin typeface="Baskerville Old Face" panose="02020602080505020303" pitchFamily="18" charset="0"/>
              </a:rPr>
            </a:br>
            <a:r>
              <a:rPr lang="en-US" sz="3600" dirty="0">
                <a:solidFill>
                  <a:schemeClr val="bg2">
                    <a:lumMod val="10000"/>
                  </a:schemeClr>
                </a:solidFill>
                <a:latin typeface="Baskerville Old Face" panose="02020602080505020303" pitchFamily="18" charset="0"/>
              </a:rPr>
              <a:t>5</a:t>
            </a:r>
            <a:r>
              <a:rPr lang="en-US" sz="3600" dirty="0" smtClean="0">
                <a:solidFill>
                  <a:schemeClr val="bg2">
                    <a:lumMod val="10000"/>
                  </a:schemeClr>
                </a:solidFill>
                <a:latin typeface="Baskerville Old Face" panose="02020602080505020303" pitchFamily="18" charset="0"/>
              </a:rPr>
              <a:t>. Marketing Insights</a:t>
            </a:r>
            <a:r>
              <a:rPr lang="en-US" sz="3600" dirty="0">
                <a:solidFill>
                  <a:schemeClr val="bg2">
                    <a:lumMod val="10000"/>
                  </a:schemeClr>
                </a:solidFill>
                <a:latin typeface="Baskerville Old Face" panose="02020602080505020303" pitchFamily="18" charset="0"/>
              </a:rPr>
              <a:t/>
            </a:r>
            <a:br>
              <a:rPr lang="en-US" sz="3600" dirty="0">
                <a:solidFill>
                  <a:schemeClr val="bg2">
                    <a:lumMod val="10000"/>
                  </a:schemeClr>
                </a:solidFill>
                <a:latin typeface="Baskerville Old Face" panose="02020602080505020303" pitchFamily="18" charset="0"/>
              </a:rPr>
            </a:br>
            <a:r>
              <a:rPr lang="en-US" sz="3600" dirty="0">
                <a:solidFill>
                  <a:schemeClr val="bg2">
                    <a:lumMod val="10000"/>
                  </a:schemeClr>
                </a:solidFill>
                <a:latin typeface="Baskerville Old Face" panose="02020602080505020303" pitchFamily="18" charset="0"/>
              </a:rPr>
              <a:t>6</a:t>
            </a:r>
            <a:r>
              <a:rPr lang="en-US" sz="3600" dirty="0" smtClean="0">
                <a:solidFill>
                  <a:schemeClr val="bg2">
                    <a:lumMod val="10000"/>
                  </a:schemeClr>
                </a:solidFill>
                <a:latin typeface="Baskerville Old Face" panose="02020602080505020303" pitchFamily="18" charset="0"/>
              </a:rPr>
              <a:t>.Advantages &amp; Disadvantages</a:t>
            </a:r>
            <a:r>
              <a:rPr lang="en-US" sz="3600" dirty="0">
                <a:solidFill>
                  <a:schemeClr val="bg2">
                    <a:lumMod val="10000"/>
                  </a:schemeClr>
                </a:solidFill>
                <a:latin typeface="Baskerville Old Face" panose="02020602080505020303" pitchFamily="18" charset="0"/>
              </a:rPr>
              <a:t/>
            </a:r>
            <a:br>
              <a:rPr lang="en-US" sz="3600" dirty="0">
                <a:solidFill>
                  <a:schemeClr val="bg2">
                    <a:lumMod val="10000"/>
                  </a:schemeClr>
                </a:solidFill>
                <a:latin typeface="Baskerville Old Face" panose="02020602080505020303" pitchFamily="18" charset="0"/>
              </a:rPr>
            </a:br>
            <a:r>
              <a:rPr lang="en-US" sz="3600" dirty="0">
                <a:solidFill>
                  <a:schemeClr val="bg2">
                    <a:lumMod val="10000"/>
                  </a:schemeClr>
                </a:solidFill>
                <a:latin typeface="Baskerville Old Face" panose="02020602080505020303" pitchFamily="18" charset="0"/>
              </a:rPr>
              <a:t>7</a:t>
            </a:r>
            <a:r>
              <a:rPr lang="en-US" sz="3600" dirty="0" smtClean="0">
                <a:solidFill>
                  <a:schemeClr val="bg2">
                    <a:lumMod val="10000"/>
                  </a:schemeClr>
                </a:solidFill>
                <a:latin typeface="Baskerville Old Face" panose="02020602080505020303" pitchFamily="18" charset="0"/>
              </a:rPr>
              <a:t>.Government Initiatives</a:t>
            </a:r>
            <a:r>
              <a:rPr lang="en-US" sz="3600" dirty="0">
                <a:solidFill>
                  <a:schemeClr val="bg2">
                    <a:lumMod val="10000"/>
                  </a:schemeClr>
                </a:solidFill>
                <a:latin typeface="Baskerville Old Face" panose="02020602080505020303" pitchFamily="18" charset="0"/>
              </a:rPr>
              <a:t/>
            </a:r>
            <a:br>
              <a:rPr lang="en-US" sz="3600" dirty="0">
                <a:solidFill>
                  <a:schemeClr val="bg2">
                    <a:lumMod val="10000"/>
                  </a:schemeClr>
                </a:solidFill>
                <a:latin typeface="Baskerville Old Face" panose="02020602080505020303" pitchFamily="18" charset="0"/>
              </a:rPr>
            </a:br>
            <a:r>
              <a:rPr lang="en-US" sz="3600" dirty="0">
                <a:solidFill>
                  <a:schemeClr val="bg2">
                    <a:lumMod val="10000"/>
                  </a:schemeClr>
                </a:solidFill>
                <a:latin typeface="Baskerville Old Face" panose="02020602080505020303" pitchFamily="18" charset="0"/>
              </a:rPr>
              <a:t>8</a:t>
            </a:r>
            <a:r>
              <a:rPr lang="en-US" sz="3600" dirty="0" smtClean="0">
                <a:solidFill>
                  <a:schemeClr val="bg2">
                    <a:lumMod val="10000"/>
                  </a:schemeClr>
                </a:solidFill>
                <a:latin typeface="Baskerville Old Face" panose="02020602080505020303" pitchFamily="18" charset="0"/>
              </a:rPr>
              <a:t>. Conclusion</a:t>
            </a:r>
            <a:endParaRPr lang="en-US" sz="3600" dirty="0">
              <a:solidFill>
                <a:schemeClr val="bg2">
                  <a:lumMod val="10000"/>
                </a:schemeClr>
              </a:solidFill>
              <a:latin typeface="Baskerville Old Face" panose="02020602080505020303" pitchFamily="18" charset="0"/>
            </a:endParaRPr>
          </a:p>
        </p:txBody>
      </p:sp>
    </p:spTree>
    <p:extLst>
      <p:ext uri="{BB962C8B-B14F-4D97-AF65-F5344CB8AC3E}">
        <p14:creationId xmlns:p14="http://schemas.microsoft.com/office/powerpoint/2010/main" val="4021511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rial view of boy sitting at his laptop">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xmlns="" val="1"/>
              </a:ext>
            </a:extLst>
          </p:cNvPr>
          <p:cNvGrpSpPr/>
          <p:nvPr/>
        </p:nvGrpSpPr>
        <p:grpSpPr>
          <a:xfrm>
            <a:off x="2630954"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33185" y="557439"/>
            <a:ext cx="8158117" cy="814161"/>
          </a:xfrm>
        </p:spPr>
        <p:txBody>
          <a:bodyPr/>
          <a:lstStyle/>
          <a:p>
            <a:r>
              <a:rPr lang="en-US" sz="3600" dirty="0" smtClean="0">
                <a:latin typeface="Cooper Black" panose="0208090404030B020404" pitchFamily="18" charset="0"/>
              </a:rPr>
              <a:t>Introduction to Online Education </a:t>
            </a:r>
            <a:endParaRPr lang="en-US" sz="3600" dirty="0">
              <a:latin typeface="Cooper Black" panose="0208090404030B020404" pitchFamily="18" charset="0"/>
            </a:endParaRP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731432" y="1430165"/>
            <a:ext cx="548640" cy="548640"/>
          </a:xfrm>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365760" y="2169163"/>
            <a:ext cx="3506526" cy="4020182"/>
          </a:xfrm>
        </p:spPr>
        <p:txBody>
          <a:bodyPr/>
          <a:lstStyle/>
          <a:p>
            <a:r>
              <a:rPr lang="en-US" sz="2000" dirty="0">
                <a:solidFill>
                  <a:schemeClr val="bg2">
                    <a:lumMod val="10000"/>
                  </a:schemeClr>
                </a:solidFill>
                <a:latin typeface="Baskerville Old Face" panose="02020602080505020303" pitchFamily="18" charset="0"/>
              </a:rPr>
              <a:t>Online education, also known as e-learning or distance learning, has revolutionized the way people access and acquire knowledge</a:t>
            </a:r>
            <a:r>
              <a:rPr lang="en-US" sz="2000" dirty="0" smtClean="0">
                <a:solidFill>
                  <a:schemeClr val="bg2">
                    <a:lumMod val="10000"/>
                  </a:schemeClr>
                </a:solidFill>
                <a:latin typeface="Baskerville Old Face" panose="02020602080505020303" pitchFamily="18" charset="0"/>
              </a:rPr>
              <a:t>.</a:t>
            </a:r>
          </a:p>
          <a:p>
            <a:r>
              <a:rPr lang="en-US" sz="2000" dirty="0" smtClean="0">
                <a:solidFill>
                  <a:schemeClr val="bg2">
                    <a:lumMod val="10000"/>
                  </a:schemeClr>
                </a:solidFill>
                <a:latin typeface="Baskerville Old Face" panose="02020602080505020303" pitchFamily="18" charset="0"/>
              </a:rPr>
              <a:t> </a:t>
            </a:r>
            <a:r>
              <a:rPr lang="en-US" sz="2000" dirty="0">
                <a:solidFill>
                  <a:schemeClr val="bg2">
                    <a:lumMod val="10000"/>
                  </a:schemeClr>
                </a:solidFill>
                <a:latin typeface="Baskerville Old Face" panose="02020602080505020303" pitchFamily="18" charset="0"/>
              </a:rPr>
              <a:t>It represents a fundamental shift in the traditional education </a:t>
            </a:r>
            <a:r>
              <a:rPr lang="en-US" sz="2000" dirty="0" smtClean="0">
                <a:solidFill>
                  <a:schemeClr val="bg2">
                    <a:lumMod val="10000"/>
                  </a:schemeClr>
                </a:solidFill>
                <a:latin typeface="Baskerville Old Face" panose="02020602080505020303" pitchFamily="18" charset="0"/>
              </a:rPr>
              <a:t>, </a:t>
            </a:r>
            <a:r>
              <a:rPr lang="en-US" sz="2000" dirty="0">
                <a:solidFill>
                  <a:schemeClr val="bg2">
                    <a:lumMod val="10000"/>
                  </a:schemeClr>
                </a:solidFill>
                <a:latin typeface="Baskerville Old Face" panose="02020602080505020303" pitchFamily="18" charset="0"/>
              </a:rPr>
              <a:t>offering a flexible and accessible approach to learning. </a:t>
            </a:r>
            <a:endParaRPr lang="en-US" sz="2000" dirty="0" smtClean="0">
              <a:solidFill>
                <a:schemeClr val="bg2">
                  <a:lumMod val="10000"/>
                </a:schemeClr>
              </a:solidFill>
              <a:latin typeface="Baskerville Old Face" panose="02020602080505020303" pitchFamily="18" charset="0"/>
            </a:endParaRPr>
          </a:p>
          <a:p>
            <a:r>
              <a:rPr lang="en-US" sz="2000" dirty="0" smtClean="0">
                <a:solidFill>
                  <a:schemeClr val="bg2">
                    <a:lumMod val="10000"/>
                  </a:schemeClr>
                </a:solidFill>
                <a:latin typeface="Baskerville Old Face" panose="02020602080505020303" pitchFamily="18" charset="0"/>
              </a:rPr>
              <a:t>This </a:t>
            </a:r>
            <a:r>
              <a:rPr lang="en-US" sz="2000" dirty="0">
                <a:solidFill>
                  <a:schemeClr val="bg2">
                    <a:lumMod val="10000"/>
                  </a:schemeClr>
                </a:solidFill>
                <a:latin typeface="Baskerville Old Face" panose="02020602080505020303" pitchFamily="18" charset="0"/>
              </a:rPr>
              <a:t>introduction will provide an overview of online education, its history, benefits, challenges, and its growing importance in today's digital age</a:t>
            </a:r>
            <a:r>
              <a:rPr lang="en-US" sz="1800" dirty="0"/>
              <a:t>.</a:t>
            </a:r>
            <a:endParaRPr lang="en-US" sz="1800" dirty="0"/>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5579615" y="1419140"/>
            <a:ext cx="548640" cy="548640"/>
          </a:xfrm>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a:xfrm>
            <a:off x="4149524" y="2068471"/>
            <a:ext cx="4075613" cy="4186598"/>
          </a:xfrm>
        </p:spPr>
        <p:txBody>
          <a:bodyPr/>
          <a:lstStyle/>
          <a:p>
            <a:pPr algn="ctr"/>
            <a:r>
              <a:rPr lang="en-US" sz="2000" b="1" dirty="0" smtClean="0">
                <a:latin typeface="Baskerville Old Face" panose="02020602080505020303" pitchFamily="18" charset="0"/>
              </a:rPr>
              <a:t>History of Online Education</a:t>
            </a:r>
            <a:r>
              <a:rPr lang="en-US" sz="2000" b="1" dirty="0" smtClean="0"/>
              <a:t>:</a:t>
            </a:r>
            <a:r>
              <a:rPr lang="en-US" sz="2000" dirty="0" smtClean="0"/>
              <a:t> </a:t>
            </a:r>
          </a:p>
          <a:p>
            <a:r>
              <a:rPr lang="en-US" sz="1800" dirty="0" smtClean="0">
                <a:latin typeface="Baskerville Old Face" panose="02020602080505020303" pitchFamily="18" charset="0"/>
              </a:rPr>
              <a:t>Online education has its roots in correspondence courses, which were offered through mail in the 19th century. </a:t>
            </a:r>
          </a:p>
          <a:p>
            <a:r>
              <a:rPr lang="en-US" sz="1800" dirty="0" smtClean="0">
                <a:latin typeface="Baskerville Old Face" panose="02020602080505020303" pitchFamily="18" charset="0"/>
              </a:rPr>
              <a:t>However, it truly began to flourish with the advent of the internet in the late 20th century. </a:t>
            </a:r>
          </a:p>
          <a:p>
            <a:r>
              <a:rPr lang="en-US" sz="1800" dirty="0" smtClean="0">
                <a:latin typeface="Baskerville Old Face" panose="02020602080505020303" pitchFamily="18" charset="0"/>
              </a:rPr>
              <a:t>The first online courses were developed by universities and organizations, and they primarily consisted of text-based materials. </a:t>
            </a:r>
          </a:p>
          <a:p>
            <a:r>
              <a:rPr lang="en-US" sz="1800" dirty="0" smtClean="0">
                <a:latin typeface="Baskerville Old Face" panose="02020602080505020303" pitchFamily="18" charset="0"/>
              </a:rPr>
              <a:t>As technology advanced, online education evolved to include multimedia elements, interactive features, and real-time communication tools.</a:t>
            </a:r>
            <a:endParaRPr lang="en-US" sz="1800" dirty="0">
              <a:latin typeface="Baskerville Old Face" panose="02020602080505020303" pitchFamily="18" charset="0"/>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xmlns=""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xmlns=""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5" descr="Slide number">
            <a:extLst>
              <a:ext uri="{FF2B5EF4-FFF2-40B4-BE49-F238E27FC236}">
                <a16:creationId xmlns:a16="http://schemas.microsoft.com/office/drawing/2014/main" id="{11457662-C1A5-4B93-8E30-88025E27C462}"/>
              </a:ext>
              <a:ext uri="{C183D7F6-B498-43B3-948B-1728B52AA6E4}">
                <adec:decorative xmlns:adec="http://schemas.microsoft.com/office/drawing/2017/decorative" xmlns=""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3</a:t>
            </a:fld>
            <a:endParaRPr lang="en-US" sz="1200" dirty="0">
              <a:solidFill>
                <a:schemeClr val="bg1"/>
              </a:solidFill>
            </a:endParaRPr>
          </a:p>
        </p:txBody>
      </p:sp>
    </p:spTree>
    <p:extLst>
      <p:ext uri="{BB962C8B-B14F-4D97-AF65-F5344CB8AC3E}">
        <p14:creationId xmlns:p14="http://schemas.microsoft.com/office/powerpoint/2010/main" val="3207125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boy in front of library stacks">
            <a:extLst>
              <a:ext uri="{FF2B5EF4-FFF2-40B4-BE49-F238E27FC236}">
                <a16:creationId xmlns:a16="http://schemas.microsoft.com/office/drawing/2014/main" id="{141CBC39-54B4-4424-84FB-FDAABDFFAE1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6534618" y="0"/>
            <a:ext cx="5727700" cy="6858000"/>
          </a:xfrm>
        </p:spPr>
      </p:pic>
      <p:pic>
        <p:nvPicPr>
          <p:cNvPr id="5" name="Picture Placeholder 4" descr="person reading a book">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xmlns="" val="1"/>
              </a:ext>
            </a:extLst>
          </p:cNvPr>
          <p:cNvGrpSpPr/>
          <p:nvPr/>
        </p:nvGrpSpPr>
        <p:grpSpPr>
          <a:xfrm>
            <a:off x="0" y="1985554"/>
            <a:ext cx="7833208" cy="4370206"/>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451834" y="2124627"/>
            <a:ext cx="6223285" cy="737377"/>
          </a:xfrm>
        </p:spPr>
        <p:txBody>
          <a:bodyPr/>
          <a:lstStyle/>
          <a:p>
            <a:r>
              <a:rPr lang="en-US" sz="3600" dirty="0" smtClean="0">
                <a:solidFill>
                  <a:schemeClr val="bg1"/>
                </a:solidFill>
                <a:latin typeface="Cooper Black" panose="0208090404030B020404" pitchFamily="18" charset="0"/>
              </a:rPr>
              <a:t>Future Of Indian Business</a:t>
            </a:r>
            <a:endParaRPr lang="en-US" sz="3600" dirty="0">
              <a:solidFill>
                <a:schemeClr val="bg1"/>
              </a:solidFill>
              <a:latin typeface="Cooper Black" panose="0208090404030B020404" pitchFamily="18" charset="0"/>
            </a:endParaRP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451833" y="2769326"/>
            <a:ext cx="6536796" cy="3346181"/>
          </a:xfrm>
        </p:spPr>
        <p:txBody>
          <a:bodyPr/>
          <a:lstStyle/>
          <a:p>
            <a:pPr algn="just"/>
            <a:r>
              <a:rPr lang="en-US" b="1" dirty="0">
                <a:solidFill>
                  <a:schemeClr val="bg1"/>
                </a:solidFill>
                <a:latin typeface="Bahnschrift SemiBold SemiConden" panose="020B0502040204020203" pitchFamily="34" charset="0"/>
              </a:rPr>
              <a:t>The future of Indian business, particularly in the context of online education, holds tremendous promise and potential. </a:t>
            </a:r>
            <a:r>
              <a:rPr lang="en-US" b="1" dirty="0">
                <a:solidFill>
                  <a:schemeClr val="bg1"/>
                </a:solidFill>
                <a:latin typeface="Bahnschrift SemiBold SemiConden" panose="020B0502040204020203" pitchFamily="34" charset="0"/>
              </a:rPr>
              <a:t>Online education has already been transforming various sectors of the Indian economy, and this trend is likely to continue and expand in the coming years. </a:t>
            </a:r>
            <a:endParaRPr lang="en-US" b="1" dirty="0" smtClean="0">
              <a:solidFill>
                <a:schemeClr val="bg1"/>
              </a:solidFill>
              <a:latin typeface="Bahnschrift SemiBold SemiConden" panose="020B0502040204020203" pitchFamily="34" charset="0"/>
            </a:endParaRPr>
          </a:p>
          <a:p>
            <a:pPr algn="just"/>
            <a:r>
              <a:rPr lang="en-US" b="1" dirty="0" smtClean="0">
                <a:solidFill>
                  <a:schemeClr val="bg1"/>
                </a:solidFill>
                <a:latin typeface="Bahnschrift SemiBold SemiConden" panose="020B0502040204020203" pitchFamily="34" charset="0"/>
              </a:rPr>
              <a:t>Here </a:t>
            </a:r>
            <a:r>
              <a:rPr lang="en-US" b="1" dirty="0">
                <a:solidFill>
                  <a:schemeClr val="bg1"/>
                </a:solidFill>
                <a:latin typeface="Bahnschrift SemiBold SemiConden" panose="020B0502040204020203" pitchFamily="34" charset="0"/>
              </a:rPr>
              <a:t>are some key aspects of the future of Indian business based on online education</a:t>
            </a:r>
            <a:r>
              <a:rPr lang="en-US" b="1" dirty="0" smtClean="0">
                <a:solidFill>
                  <a:schemeClr val="bg1"/>
                </a:solidFill>
                <a:latin typeface="Bahnschrift SemiBold SemiConden" panose="020B0502040204020203" pitchFamily="34" charset="0"/>
              </a:rPr>
              <a:t>:</a:t>
            </a:r>
          </a:p>
          <a:p>
            <a:pPr marL="342900" indent="-342900" algn="just">
              <a:buAutoNum type="arabicPeriod"/>
            </a:pPr>
            <a:r>
              <a:rPr lang="en-US" b="1" dirty="0" err="1" smtClean="0">
                <a:solidFill>
                  <a:schemeClr val="bg1"/>
                </a:solidFill>
              </a:rPr>
              <a:t>EdTech</a:t>
            </a:r>
            <a:r>
              <a:rPr lang="en-US" b="1" dirty="0" smtClean="0">
                <a:solidFill>
                  <a:schemeClr val="bg1"/>
                </a:solidFill>
              </a:rPr>
              <a:t> Growth</a:t>
            </a:r>
          </a:p>
          <a:p>
            <a:pPr marL="342900" indent="-342900" algn="just">
              <a:buAutoNum type="arabicPeriod"/>
            </a:pPr>
            <a:r>
              <a:rPr lang="en-US" b="1" dirty="0">
                <a:solidFill>
                  <a:schemeClr val="bg1"/>
                </a:solidFill>
              </a:rPr>
              <a:t>Skill Development and Employment</a:t>
            </a:r>
            <a:r>
              <a:rPr lang="en-US" b="1" dirty="0" smtClean="0">
                <a:solidFill>
                  <a:schemeClr val="bg1"/>
                </a:solidFill>
              </a:rPr>
              <a:t>:</a:t>
            </a:r>
          </a:p>
          <a:p>
            <a:pPr marL="342900" indent="-342900" algn="just">
              <a:buAutoNum type="arabicPeriod"/>
            </a:pPr>
            <a:r>
              <a:rPr lang="en-US" b="1" dirty="0">
                <a:solidFill>
                  <a:schemeClr val="bg1"/>
                </a:solidFill>
              </a:rPr>
              <a:t>Affordable </a:t>
            </a:r>
            <a:r>
              <a:rPr lang="en-US" b="1" dirty="0" smtClean="0">
                <a:solidFill>
                  <a:schemeClr val="bg1"/>
                </a:solidFill>
              </a:rPr>
              <a:t>Education</a:t>
            </a:r>
          </a:p>
          <a:p>
            <a:pPr marL="342900" indent="-342900" algn="just">
              <a:buAutoNum type="arabicPeriod"/>
            </a:pPr>
            <a:r>
              <a:rPr lang="en-US" b="1" dirty="0">
                <a:solidFill>
                  <a:schemeClr val="bg1"/>
                </a:solidFill>
              </a:rPr>
              <a:t>Government </a:t>
            </a:r>
            <a:r>
              <a:rPr lang="en-US" b="1" dirty="0" smtClean="0">
                <a:solidFill>
                  <a:schemeClr val="bg1"/>
                </a:solidFill>
              </a:rPr>
              <a:t>Initiatives</a:t>
            </a:r>
          </a:p>
          <a:p>
            <a:pPr marL="342900" indent="-342900" algn="just">
              <a:buAutoNum type="arabicPeriod"/>
            </a:pPr>
            <a:r>
              <a:rPr lang="en-US" b="1" dirty="0">
                <a:solidFill>
                  <a:schemeClr val="bg1"/>
                </a:solidFill>
              </a:rPr>
              <a:t>Technology Integration</a:t>
            </a:r>
            <a:endParaRPr lang="en-US" b="1" dirty="0" smtClean="0">
              <a:solidFill>
                <a:schemeClr val="bg1"/>
              </a:solidFill>
              <a:latin typeface="Bahnschrift SemiBold SemiConden" panose="020B0502040204020203" pitchFamily="34" charset="0"/>
            </a:endParaRPr>
          </a:p>
          <a:p>
            <a:pPr algn="just"/>
            <a:endParaRPr lang="en-US" b="1" dirty="0">
              <a:solidFill>
                <a:schemeClr val="bg1"/>
              </a:solidFill>
              <a:latin typeface="Bahnschrift SemiBold SemiConden" panose="020B0502040204020203" pitchFamily="34" charset="0"/>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xmlns=""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xmlns=""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4</a:t>
            </a:fld>
            <a:endParaRPr lang="en-US" sz="1200" dirty="0">
              <a:solidFill>
                <a:schemeClr val="bg1"/>
              </a:solidFill>
            </a:endParaRPr>
          </a:p>
        </p:txBody>
      </p:sp>
    </p:spTree>
    <p:extLst>
      <p:ext uri="{BB962C8B-B14F-4D97-AF65-F5344CB8AC3E}">
        <p14:creationId xmlns:p14="http://schemas.microsoft.com/office/powerpoint/2010/main" val="20459275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y walking with a bookbag and bike">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6836125" y="0"/>
            <a:ext cx="5355875" cy="6858000"/>
          </a:xfrm>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xmlns=""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xmlns=""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sz="3200" dirty="0">
                <a:latin typeface="Cooper Black" panose="0208090404030B020404" pitchFamily="18" charset="0"/>
              </a:rPr>
              <a:t>Objective Of Online Education</a:t>
            </a:r>
            <a:endParaRPr lang="en-US" sz="3200" dirty="0">
              <a:latin typeface="Cooper Black" panose="0208090404030B020404" pitchFamily="18" charset="0"/>
            </a:endParaRP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47699" y="1945875"/>
            <a:ext cx="8169729" cy="4140604"/>
          </a:xfrm>
        </p:spPr>
        <p:txBody>
          <a:bodyPr/>
          <a:lstStyle/>
          <a:p>
            <a:pPr marL="285750" lvl="0" indent="-285750">
              <a:buFont typeface="Arial" panose="020B0604020202020204" pitchFamily="34" charset="0"/>
              <a:buChar char="•"/>
            </a:pPr>
            <a:r>
              <a:rPr lang="en-IN" sz="2400" dirty="0">
                <a:latin typeface="Baskerville Old Face" panose="02020602080505020303" pitchFamily="18" charset="0"/>
              </a:rPr>
              <a:t>To develop the quality of learning and teaching by Online Education.</a:t>
            </a:r>
          </a:p>
          <a:p>
            <a:pPr marL="285750" lvl="0" indent="-285750">
              <a:buFont typeface="Arial" panose="020B0604020202020204" pitchFamily="34" charset="0"/>
              <a:buChar char="•"/>
            </a:pPr>
            <a:r>
              <a:rPr lang="en-IN" sz="2400" dirty="0">
                <a:latin typeface="Baskerville Old Face" panose="02020602080505020303" pitchFamily="18" charset="0"/>
              </a:rPr>
              <a:t>To convene the learning style or needs of students by Online Education.</a:t>
            </a:r>
          </a:p>
          <a:p>
            <a:pPr marL="285750" lvl="0" indent="-285750">
              <a:buFont typeface="Arial" panose="020B0604020202020204" pitchFamily="34" charset="0"/>
              <a:buChar char="•"/>
            </a:pPr>
            <a:r>
              <a:rPr lang="en-IN" sz="2400" dirty="0">
                <a:latin typeface="Baskerville Old Face" panose="02020602080505020303" pitchFamily="18" charset="0"/>
              </a:rPr>
              <a:t>To develop the efficiency and effectiveness of teaching and developing via Online Education.</a:t>
            </a:r>
          </a:p>
          <a:p>
            <a:pPr marL="285750" lvl="0" indent="-285750">
              <a:buFont typeface="Arial" panose="020B0604020202020204" pitchFamily="34" charset="0"/>
              <a:buChar char="•"/>
            </a:pPr>
            <a:r>
              <a:rPr lang="en-IN" sz="2400" dirty="0">
                <a:latin typeface="Baskerville Old Face" panose="02020602080505020303" pitchFamily="18" charset="0"/>
              </a:rPr>
              <a:t>To recover user accessibility and time flexibility to connect with learners in the learning process via Online Education.</a:t>
            </a:r>
          </a:p>
          <a:p>
            <a:pPr marL="285750" lvl="0" indent="-285750">
              <a:buFont typeface="Arial" panose="020B0604020202020204" pitchFamily="34" charset="0"/>
              <a:buChar char="•"/>
            </a:pPr>
            <a:r>
              <a:rPr lang="en-IN" sz="2400" dirty="0">
                <a:latin typeface="Baskerville Old Face" panose="02020602080505020303" pitchFamily="18" charset="0"/>
              </a:rPr>
              <a:t>To endow with direct, universal access to information and services for all faculty, staff, and students.</a:t>
            </a:r>
            <a:endParaRPr lang="en-IN" sz="2400" dirty="0">
              <a:latin typeface="Baskerville Old Face" panose="02020602080505020303" pitchFamily="18" charset="0"/>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xmlns=""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xmlns=""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xmlns=""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5</a:t>
            </a:fld>
            <a:endParaRPr lang="en-US" sz="1200" dirty="0">
              <a:solidFill>
                <a:schemeClr val="bg1"/>
              </a:solidFill>
            </a:endParaRPr>
          </a:p>
        </p:txBody>
      </p:sp>
    </p:spTree>
    <p:extLst>
      <p:ext uri="{BB962C8B-B14F-4D97-AF65-F5344CB8AC3E}">
        <p14:creationId xmlns:p14="http://schemas.microsoft.com/office/powerpoint/2010/main" val="2118823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Open book">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xmlns="" val="1"/>
              </a:ext>
            </a:extLst>
          </p:cNvPr>
          <p:cNvSpPr/>
          <p:nvPr/>
        </p:nvSpPr>
        <p:spPr>
          <a:xfrm>
            <a:off x="6456" y="-17893"/>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xmlns=""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633185" y="557439"/>
            <a:ext cx="9910971" cy="1418135"/>
          </a:xfrm>
        </p:spPr>
        <p:txBody>
          <a:bodyPr/>
          <a:lstStyle/>
          <a:p>
            <a:pPr algn="ctr"/>
            <a:r>
              <a:rPr lang="en-IN" sz="3200" b="1" dirty="0">
                <a:latin typeface="Cooper Black" panose="0208090404030B020404" pitchFamily="18" charset="0"/>
              </a:rPr>
              <a:t>Mission </a:t>
            </a:r>
            <a:r>
              <a:rPr lang="en-IN" sz="3200" b="1" dirty="0" smtClean="0">
                <a:latin typeface="Cooper Black" panose="0208090404030B020404" pitchFamily="18" charset="0"/>
              </a:rPr>
              <a:t>&amp; vision Of </a:t>
            </a:r>
            <a:r>
              <a:rPr lang="en-IN" sz="3200" b="1" dirty="0">
                <a:latin typeface="Cooper Black" panose="0208090404030B020404" pitchFamily="18" charset="0"/>
              </a:rPr>
              <a:t>Online Education </a:t>
            </a:r>
            <a:r>
              <a:rPr lang="en-IN" sz="3200" b="1" dirty="0" smtClean="0">
                <a:latin typeface="Cooper Black" panose="0208090404030B020404" pitchFamily="18" charset="0"/>
              </a:rPr>
              <a:t/>
            </a:r>
            <a:br>
              <a:rPr lang="en-IN" sz="3200" b="1" dirty="0" smtClean="0">
                <a:latin typeface="Cooper Black" panose="0208090404030B020404" pitchFamily="18" charset="0"/>
              </a:rPr>
            </a:br>
            <a:r>
              <a:rPr lang="en-IN" sz="3200" b="1" dirty="0" smtClean="0">
                <a:latin typeface="Cooper Black" panose="0208090404030B020404" pitchFamily="18" charset="0"/>
              </a:rPr>
              <a:t>&amp; </a:t>
            </a:r>
            <a:r>
              <a:rPr lang="en-IN" sz="3200" b="1" dirty="0">
                <a:latin typeface="Cooper Black" panose="0208090404030B020404" pitchFamily="18" charset="0"/>
              </a:rPr>
              <a:t>Future Of Indian Business</a:t>
            </a:r>
            <a:endParaRPr lang="en-US" sz="3200" b="1" dirty="0">
              <a:latin typeface="Cooper Black" panose="0208090404030B020404" pitchFamily="18" charset="0"/>
            </a:endParaRPr>
          </a:p>
        </p:txBody>
      </p:sp>
      <p:pic>
        <p:nvPicPr>
          <p:cNvPr id="83" name="Content Placeholder 82" descr="Bell">
            <a:extLst>
              <a:ext uri="{FF2B5EF4-FFF2-40B4-BE49-F238E27FC236}">
                <a16:creationId xmlns:a16="http://schemas.microsoft.com/office/drawing/2014/main" id="{604095CF-E62F-46A4-A86C-5F465AE6E235}"/>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910987" y="1691412"/>
            <a:ext cx="548640" cy="548640"/>
          </a:xfrm>
        </p:spPr>
      </p:pic>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621574" y="2377440"/>
            <a:ext cx="3676106" cy="3709038"/>
          </a:xfrm>
        </p:spPr>
        <p:txBody>
          <a:bodyPr/>
          <a:lstStyle/>
          <a:p>
            <a:pPr algn="ctr"/>
            <a:r>
              <a:rPr lang="en-IN" sz="2800" dirty="0" smtClean="0">
                <a:solidFill>
                  <a:schemeClr val="bg1"/>
                </a:solidFill>
                <a:latin typeface="Baskerville Old Face" panose="02020602080505020303" pitchFamily="18" charset="0"/>
                <a:cs typeface="Times New Roman" panose="02020603050405020304" pitchFamily="18" charset="0"/>
              </a:rPr>
              <a:t>MISSION</a:t>
            </a:r>
          </a:p>
          <a:p>
            <a:r>
              <a:rPr lang="en-IN" sz="2000" dirty="0" smtClean="0">
                <a:solidFill>
                  <a:schemeClr val="bg1"/>
                </a:solidFill>
                <a:latin typeface="Baskerville Old Face" panose="02020602080505020303" pitchFamily="18" charset="0"/>
                <a:cs typeface="Times New Roman" panose="02020603050405020304" pitchFamily="18" charset="0"/>
              </a:rPr>
              <a:t>to </a:t>
            </a:r>
            <a:r>
              <a:rPr lang="en-IN" sz="2000" dirty="0">
                <a:solidFill>
                  <a:schemeClr val="bg1"/>
                </a:solidFill>
                <a:latin typeface="Baskerville Old Face" panose="02020602080505020303" pitchFamily="18" charset="0"/>
                <a:cs typeface="Times New Roman" panose="02020603050405020304" pitchFamily="18" charset="0"/>
              </a:rPr>
              <a:t>provide quality education to anyone, anywhere, and at any time. future of business, online education provides students with better access to resources, research, and communication tools . Online educators are introducing modern technologies like artificial intelligence, </a:t>
            </a:r>
            <a:r>
              <a:rPr lang="en-IN" sz="2000" dirty="0" smtClean="0">
                <a:solidFill>
                  <a:schemeClr val="bg1"/>
                </a:solidFill>
                <a:latin typeface="Baskerville Old Face" panose="02020602080505020303" pitchFamily="18" charset="0"/>
                <a:cs typeface="Times New Roman" panose="02020603050405020304" pitchFamily="18" charset="0"/>
              </a:rPr>
              <a:t>block chain </a:t>
            </a:r>
            <a:r>
              <a:rPr lang="en-IN" sz="2000" dirty="0">
                <a:solidFill>
                  <a:schemeClr val="bg1"/>
                </a:solidFill>
                <a:latin typeface="Baskerville Old Face" panose="02020602080505020303" pitchFamily="18" charset="0"/>
                <a:cs typeface="Times New Roman" panose="02020603050405020304" pitchFamily="18" charset="0"/>
              </a:rPr>
              <a:t>technology, machine learning</a:t>
            </a:r>
            <a:endParaRPr lang="en-US" sz="2000" dirty="0">
              <a:solidFill>
                <a:schemeClr val="bg1"/>
              </a:solidFill>
              <a:latin typeface="Baskerville Old Face" panose="02020602080505020303" pitchFamily="18" charset="0"/>
            </a:endParaRPr>
          </a:p>
        </p:txBody>
      </p:sp>
      <p:pic>
        <p:nvPicPr>
          <p:cNvPr id="97" name="Content Placeholder 96" descr="Pencil">
            <a:extLst>
              <a:ext uri="{FF2B5EF4-FFF2-40B4-BE49-F238E27FC236}">
                <a16:creationId xmlns:a16="http://schemas.microsoft.com/office/drawing/2014/main" id="{40D9C27B-A51D-4036-B3F9-56081BD60AB9}"/>
              </a:ext>
            </a:extLst>
          </p:cNvPr>
          <p:cNvPicPr>
            <a:picLocks noGrp="1" noChangeAspect="1"/>
          </p:cNvPicPr>
          <p:nvPr>
            <p:ph sz="quarter" idx="16"/>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7770065" y="1627867"/>
            <a:ext cx="548640" cy="548640"/>
          </a:xfrm>
        </p:spPr>
      </p:pic>
      <p:sp>
        <p:nvSpPr>
          <p:cNvPr id="90" name="Text Placeholder 89" descr="content block 3">
            <a:extLst>
              <a:ext uri="{FF2B5EF4-FFF2-40B4-BE49-F238E27FC236}">
                <a16:creationId xmlns:a16="http://schemas.microsoft.com/office/drawing/2014/main" id="{AC38A326-FA47-4BD6-B27D-DEB6A4485AB5}"/>
              </a:ext>
            </a:extLst>
          </p:cNvPr>
          <p:cNvSpPr>
            <a:spLocks noGrp="1"/>
          </p:cNvSpPr>
          <p:nvPr>
            <p:ph type="body" sz="quarter" idx="15"/>
          </p:nvPr>
        </p:nvSpPr>
        <p:spPr>
          <a:xfrm>
            <a:off x="5948964" y="2377440"/>
            <a:ext cx="3642202" cy="3709038"/>
          </a:xfrm>
        </p:spPr>
        <p:txBody>
          <a:bodyPr/>
          <a:lstStyle/>
          <a:p>
            <a:pPr algn="ctr"/>
            <a:r>
              <a:rPr lang="en-US" sz="2800" b="1" dirty="0" smtClean="0">
                <a:latin typeface="Baskerville Old Face" panose="02020602080505020303" pitchFamily="18" charset="0"/>
              </a:rPr>
              <a:t>VISIONS</a:t>
            </a:r>
          </a:p>
          <a:p>
            <a:r>
              <a:rPr lang="en-US" sz="2000" dirty="0" smtClean="0">
                <a:latin typeface="Baskerville Old Face" panose="02020602080505020303" pitchFamily="18" charset="0"/>
              </a:rPr>
              <a:t>Vision</a:t>
            </a:r>
            <a:r>
              <a:rPr lang="en-US" sz="2000" b="1" dirty="0" smtClean="0">
                <a:latin typeface="Baskerville Old Face" panose="02020602080505020303" pitchFamily="18" charset="0"/>
              </a:rPr>
              <a:t> </a:t>
            </a:r>
            <a:r>
              <a:rPr lang="en-IN" sz="2000" dirty="0">
                <a:latin typeface="Times New Roman" panose="02020603050405020304" pitchFamily="18" charset="0"/>
                <a:cs typeface="Times New Roman" panose="02020603050405020304" pitchFamily="18" charset="0"/>
              </a:rPr>
              <a:t>is to set the global standard in online, blended, and digital learning, while its mission is to create community and knowledge around quality online, blended, and digital learning while driving innovation</a:t>
            </a:r>
            <a:r>
              <a:rPr lang="en-IN" sz="2400" dirty="0">
                <a:latin typeface="Times New Roman" panose="02020603050405020304" pitchFamily="18" charset="0"/>
                <a:cs typeface="Times New Roman" panose="02020603050405020304" pitchFamily="18" charset="0"/>
              </a:rPr>
              <a:t>.</a:t>
            </a:r>
          </a:p>
          <a:p>
            <a:endParaRPr lang="en-US" sz="2800" b="1" dirty="0">
              <a:latin typeface="Baskerville Old Face" panose="02020602080505020303" pitchFamily="18" charset="0"/>
            </a:endParaRP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xmlns=""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xmlns=""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6</a:t>
            </a:fld>
            <a:endParaRPr lang="en-US" sz="1200" dirty="0">
              <a:solidFill>
                <a:schemeClr val="bg1"/>
              </a:solidFill>
            </a:endParaRPr>
          </a:p>
        </p:txBody>
      </p:sp>
    </p:spTree>
    <p:extLst>
      <p:ext uri="{BB962C8B-B14F-4D97-AF65-F5344CB8AC3E}">
        <p14:creationId xmlns:p14="http://schemas.microsoft.com/office/powerpoint/2010/main" val="3191014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students throwing their graduation caps in the air at sunset">
            <a:extLst>
              <a:ext uri="{FF2B5EF4-FFF2-40B4-BE49-F238E27FC236}">
                <a16:creationId xmlns:a16="http://schemas.microsoft.com/office/drawing/2014/main" id="{039BFAD7-131E-407E-8A28-E4CF6B8977F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xmlns=""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xmlns=""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slide 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sz="3200" dirty="0">
                <a:latin typeface="Cooper Black" panose="0208090404030B020404" pitchFamily="18" charset="0"/>
              </a:rPr>
              <a:t>8 EFFECTIVE STEP TO CREATE LEARNING</a:t>
            </a:r>
            <a:endParaRPr lang="en-US" sz="3200" dirty="0">
              <a:latin typeface="Cooper Black" panose="0208090404030B020404" pitchFamily="18" charset="0"/>
            </a:endParaRPr>
          </a:p>
        </p:txBody>
      </p:sp>
      <p:pic>
        <p:nvPicPr>
          <p:cNvPr id="80" name="Content Placeholder 79" descr="Open Book">
            <a:extLst>
              <a:ext uri="{FF2B5EF4-FFF2-40B4-BE49-F238E27FC236}">
                <a16:creationId xmlns:a16="http://schemas.microsoft.com/office/drawing/2014/main" id="{1198805C-69FE-4129-96D0-B3F35CB64166}"/>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33185" y="1934622"/>
            <a:ext cx="660659" cy="660659"/>
          </a:xfrm>
        </p:spPr>
      </p:pic>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1809749" y="1847927"/>
            <a:ext cx="7464879" cy="3938919"/>
          </a:xfrm>
        </p:spPr>
        <p:txBody>
          <a:bodyPr/>
          <a:lstStyle/>
          <a:p>
            <a:pPr lvl="0"/>
            <a:r>
              <a:rPr lang="en-IN" sz="3200" b="1" dirty="0">
                <a:latin typeface="Baskerville Old Face" panose="02020602080505020303" pitchFamily="18" charset="0"/>
              </a:rPr>
              <a:t>Define your target audience</a:t>
            </a:r>
          </a:p>
          <a:p>
            <a:pPr lvl="0"/>
            <a:r>
              <a:rPr lang="en-IN" sz="3200" b="1" dirty="0">
                <a:latin typeface="Baskerville Old Face" panose="02020602080505020303" pitchFamily="18" charset="0"/>
              </a:rPr>
              <a:t>Define the learning objectives </a:t>
            </a:r>
          </a:p>
          <a:p>
            <a:r>
              <a:rPr lang="en-IN" sz="3200" b="1" dirty="0">
                <a:latin typeface="Baskerville Old Face" panose="02020602080505020303" pitchFamily="18" charset="0"/>
              </a:rPr>
              <a:t>Choose the learning style</a:t>
            </a:r>
            <a:endParaRPr lang="en-IN" sz="3200" dirty="0">
              <a:latin typeface="Baskerville Old Face" panose="02020602080505020303" pitchFamily="18" charset="0"/>
            </a:endParaRPr>
          </a:p>
          <a:p>
            <a:r>
              <a:rPr lang="en-IN" sz="3200" b="1" dirty="0">
                <a:latin typeface="Baskerville Old Face" panose="02020602080505020303" pitchFamily="18" charset="0"/>
              </a:rPr>
              <a:t> Set content requirements</a:t>
            </a:r>
          </a:p>
          <a:p>
            <a:r>
              <a:rPr lang="en-IN" sz="3200" dirty="0">
                <a:latin typeface="Baskerville Old Face" panose="02020602080505020303" pitchFamily="18" charset="0"/>
              </a:rPr>
              <a:t>Test the Program </a:t>
            </a:r>
          </a:p>
          <a:p>
            <a:r>
              <a:rPr lang="en-IN" sz="3200" dirty="0">
                <a:latin typeface="Baskerville Old Face" panose="02020602080505020303" pitchFamily="18" charset="0"/>
              </a:rPr>
              <a:t>Create a tactical plan  </a:t>
            </a:r>
          </a:p>
          <a:p>
            <a:r>
              <a:rPr lang="en-IN" sz="3200" dirty="0">
                <a:latin typeface="Baskerville Old Face" panose="02020602080505020303" pitchFamily="18" charset="0"/>
              </a:rPr>
              <a:t> Measure the contribution of eLearning                                                                                        </a:t>
            </a:r>
          </a:p>
          <a:p>
            <a:endParaRPr lang="en-US" dirty="0"/>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xmlns=""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7</a:t>
            </a:fld>
            <a:endParaRPr lang="en-US" sz="1200" dirty="0">
              <a:solidFill>
                <a:schemeClr val="bg1"/>
              </a:solidFill>
            </a:endParaRPr>
          </a:p>
        </p:txBody>
      </p:sp>
    </p:spTree>
    <p:extLst>
      <p:ext uri="{BB962C8B-B14F-4D97-AF65-F5344CB8AC3E}">
        <p14:creationId xmlns:p14="http://schemas.microsoft.com/office/powerpoint/2010/main" val="3711219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rial view of spiral staircase">
            <a:extLst>
              <a:ext uri="{FF2B5EF4-FFF2-40B4-BE49-F238E27FC236}">
                <a16:creationId xmlns:a16="http://schemas.microsoft.com/office/drawing/2014/main" id="{FEB910A3-4C94-4A0C-AC72-88985A7BA96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6" name="Picture Placeholder 5" descr="open book with audience watching play in background">
            <a:extLst>
              <a:ext uri="{FF2B5EF4-FFF2-40B4-BE49-F238E27FC236}">
                <a16:creationId xmlns:a16="http://schemas.microsoft.com/office/drawing/2014/main" id="{F3CDF219-49E5-41A1-BBF1-50A401635A27}"/>
              </a:ext>
            </a:extLst>
          </p:cNvPr>
          <p:cNvPicPr>
            <a:picLocks noGrp="1" noChangeAspect="1"/>
          </p:cNvPicPr>
          <p:nvPr>
            <p:ph type="pic" sz="quarter" idx="12"/>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p:pic>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524329" y="319366"/>
            <a:ext cx="6294482" cy="822960"/>
          </a:xfrm>
        </p:spPr>
        <p:txBody>
          <a:bodyPr/>
          <a:lstStyle/>
          <a:p>
            <a:pPr algn="ctr"/>
            <a:r>
              <a:rPr lang="en-US" sz="3200" dirty="0">
                <a:solidFill>
                  <a:schemeClr val="bg1"/>
                </a:solidFill>
                <a:latin typeface="Cooper Black" panose="0208090404030B020404" pitchFamily="18" charset="0"/>
              </a:rPr>
              <a:t>MARKETING INSIGHTS</a:t>
            </a:r>
            <a:endParaRPr lang="en-US" sz="3200" dirty="0">
              <a:solidFill>
                <a:schemeClr val="bg1"/>
              </a:solidFill>
              <a:latin typeface="Cooper Black" panose="0208090404030B020404" pitchFamily="18" charset="0"/>
            </a:endParaRPr>
          </a:p>
        </p:txBody>
      </p:sp>
      <p:sp>
        <p:nvSpPr>
          <p:cNvPr id="34" name="Text Placeholder 33" descr="slide content block">
            <a:extLst>
              <a:ext uri="{FF2B5EF4-FFF2-40B4-BE49-F238E27FC236}">
                <a16:creationId xmlns:a16="http://schemas.microsoft.com/office/drawing/2014/main" id="{859D862E-AE8E-482F-9E23-3C096FF03E54}"/>
              </a:ext>
            </a:extLst>
          </p:cNvPr>
          <p:cNvSpPr>
            <a:spLocks noGrp="1"/>
          </p:cNvSpPr>
          <p:nvPr>
            <p:ph type="body" sz="quarter" idx="11"/>
          </p:nvPr>
        </p:nvSpPr>
        <p:spPr>
          <a:xfrm>
            <a:off x="957587" y="1145764"/>
            <a:ext cx="5006897" cy="4969743"/>
          </a:xfrm>
        </p:spPr>
        <p:txBody>
          <a:bodyPr/>
          <a:lstStyle/>
          <a:p>
            <a:r>
              <a:rPr lang="en-IN" sz="2000" dirty="0">
                <a:solidFill>
                  <a:schemeClr val="bg1"/>
                </a:solidFill>
                <a:latin typeface="Baskerville Old Face" panose="02020602080505020303" pitchFamily="18" charset="0"/>
                <a:cs typeface="Times New Roman" panose="02020603050405020304" pitchFamily="18" charset="0"/>
              </a:rPr>
              <a:t>In the last decade, technological advancements have enhanced online education. These include the application of information and communications technology (ICT) in classrooms and the use of cloud-based platforms, virtual reality (VR), and augmented reality (AR). In 2021, the online education market was valued at INR 108.79 Bn. It is expected to reach INR 299.18 </a:t>
            </a:r>
            <a:r>
              <a:rPr lang="en-IN" sz="2000" dirty="0" err="1">
                <a:solidFill>
                  <a:schemeClr val="bg1"/>
                </a:solidFill>
                <a:latin typeface="Baskerville Old Face" panose="02020602080505020303" pitchFamily="18" charset="0"/>
                <a:cs typeface="Times New Roman" panose="02020603050405020304" pitchFamily="18" charset="0"/>
              </a:rPr>
              <a:t>Bn</a:t>
            </a:r>
            <a:r>
              <a:rPr lang="en-IN" sz="2000" dirty="0">
                <a:solidFill>
                  <a:schemeClr val="bg1"/>
                </a:solidFill>
                <a:latin typeface="Baskerville Old Face" panose="02020602080505020303" pitchFamily="18" charset="0"/>
                <a:cs typeface="Times New Roman" panose="02020603050405020304" pitchFamily="18" charset="0"/>
              </a:rPr>
              <a:t> by 2027, expanding at a compound annual growth rate (CAGR) of ~22.26% during the 2022 – 2027 </a:t>
            </a:r>
            <a:r>
              <a:rPr lang="en-IN" sz="2000" dirty="0" smtClean="0">
                <a:solidFill>
                  <a:schemeClr val="bg1"/>
                </a:solidFill>
                <a:latin typeface="Baskerville Old Face" panose="02020602080505020303" pitchFamily="18" charset="0"/>
                <a:cs typeface="Times New Roman" panose="02020603050405020304" pitchFamily="18" charset="0"/>
              </a:rPr>
              <a:t>period</a:t>
            </a:r>
            <a:endParaRPr lang="en-IN" sz="2000" dirty="0">
              <a:solidFill>
                <a:schemeClr val="bg1"/>
              </a:solidFill>
              <a:latin typeface="Baskerville Old Face" panose="02020602080505020303" pitchFamily="18" charset="0"/>
              <a:cs typeface="Times New Roman" panose="02020603050405020304" pitchFamily="18" charset="0"/>
            </a:endParaRPr>
          </a:p>
          <a:p>
            <a:r>
              <a:rPr lang="en-US" sz="2000" dirty="0">
                <a:solidFill>
                  <a:schemeClr val="bg1"/>
                </a:solidFill>
                <a:latin typeface="Baskerville Old Face" panose="02020602080505020303" pitchFamily="18" charset="0"/>
              </a:rPr>
              <a:t>In 2020, the online education market in India was valued at INR 91.41 billion. </a:t>
            </a:r>
            <a:r>
              <a:rPr lang="en-US" sz="2000" dirty="0">
                <a:solidFill>
                  <a:schemeClr val="bg1"/>
                </a:solidFill>
                <a:latin typeface="Baskerville Old Face" panose="02020602080505020303" pitchFamily="18" charset="0"/>
                <a:hlinkClick r:id="rId5"/>
              </a:rPr>
              <a:t>It is expected to reach INR 325.48 billion by 2026, expanding at a compound annual growth rate (CAGR) of approximately 17.19% during the 2021-2026 period</a:t>
            </a:r>
            <a:endParaRPr lang="en-IN" sz="2000" dirty="0">
              <a:solidFill>
                <a:schemeClr val="bg1"/>
              </a:solidFill>
              <a:latin typeface="Baskerville Old Face" panose="02020602080505020303" pitchFamily="18" charset="0"/>
            </a:endParaRPr>
          </a:p>
          <a:p>
            <a:endParaRPr lang="en-IN" sz="2000" dirty="0">
              <a:solidFill>
                <a:schemeClr val="bg1"/>
              </a:solidFill>
              <a:latin typeface="Baskerville Old Face" panose="02020602080505020303"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E4A96D9-2D70-4D9E-B61C-9B23F3FD5161}"/>
              </a:ext>
              <a:ext uri="{C183D7F6-B498-43B3-948B-1728B52AA6E4}">
                <adec:decorative xmlns:adec="http://schemas.microsoft.com/office/drawing/2017/decorative" xmlns=""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xmlns=""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5" descr="slide number">
            <a:extLst>
              <a:ext uri="{FF2B5EF4-FFF2-40B4-BE49-F238E27FC236}">
                <a16:creationId xmlns:a16="http://schemas.microsoft.com/office/drawing/2014/main" id="{D65CFEB2-BC19-4647-937B-40854EE88A8C}"/>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8</a:t>
            </a:fld>
            <a:endParaRPr lang="en-US" sz="1200" dirty="0">
              <a:solidFill>
                <a:schemeClr val="bg1"/>
              </a:solidFill>
            </a:endParaRPr>
          </a:p>
        </p:txBody>
      </p:sp>
    </p:spTree>
    <p:extLst>
      <p:ext uri="{BB962C8B-B14F-4D97-AF65-F5344CB8AC3E}">
        <p14:creationId xmlns:p14="http://schemas.microsoft.com/office/powerpoint/2010/main" val="3077312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boys overlooking the side of a bridg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0"/>
            <a:ext cx="12192000" cy="6858000"/>
          </a:xfrm>
        </p:spPr>
      </p:pic>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xmlns="" val="1"/>
              </a:ext>
            </a:extLst>
          </p:cNvPr>
          <p:cNvGrpSpPr/>
          <p:nvPr/>
        </p:nvGrpSpPr>
        <p:grpSpPr>
          <a:xfrm>
            <a:off x="9621169" y="-1"/>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sz="3200" dirty="0" smtClean="0">
                <a:latin typeface="Cooper Black" panose="0208090404030B020404" pitchFamily="18" charset="0"/>
              </a:rPr>
              <a:t>ADVANTAGES                         DISADVANTAGES</a:t>
            </a:r>
            <a:endParaRPr lang="en-US" sz="3200" dirty="0">
              <a:latin typeface="Cooper Black" panose="0208090404030B020404" pitchFamily="18" charset="0"/>
            </a:endParaRPr>
          </a:p>
        </p:txBody>
      </p:sp>
      <p:sp>
        <p:nvSpPr>
          <p:cNvPr id="31" name="Text Placeholder 30" descr="Slide content">
            <a:extLst>
              <a:ext uri="{FF2B5EF4-FFF2-40B4-BE49-F238E27FC236}">
                <a16:creationId xmlns:a16="http://schemas.microsoft.com/office/drawing/2014/main" id="{A7DE1A1C-1BA0-439B-99B1-C80C5806DEFB}"/>
              </a:ext>
            </a:extLst>
          </p:cNvPr>
          <p:cNvSpPr>
            <a:spLocks noGrp="1"/>
          </p:cNvSpPr>
          <p:nvPr>
            <p:ph type="body" sz="quarter" idx="11"/>
          </p:nvPr>
        </p:nvSpPr>
        <p:spPr>
          <a:xfrm>
            <a:off x="535577" y="1214846"/>
            <a:ext cx="3487783" cy="5003526"/>
          </a:xfrm>
        </p:spPr>
        <p:txBody>
          <a:bodyPr/>
          <a:lstStyle/>
          <a:p>
            <a:pPr marL="285750" indent="-285750">
              <a:buFont typeface="Wingdings" panose="05000000000000000000" pitchFamily="2" charset="2"/>
              <a:buChar char="q"/>
            </a:pPr>
            <a:r>
              <a:rPr lang="en-US" sz="1600" b="1" dirty="0">
                <a:solidFill>
                  <a:schemeClr val="accent3"/>
                </a:solidFill>
                <a:latin typeface="Baskerville Old Face" panose="02020602080505020303" pitchFamily="18" charset="0"/>
              </a:rPr>
              <a:t>Efficiency</a:t>
            </a:r>
            <a:r>
              <a:rPr lang="en-US" sz="1600" dirty="0">
                <a:solidFill>
                  <a:schemeClr val="accent3"/>
                </a:solidFill>
                <a:latin typeface="Baskerville Old Face" panose="02020602080505020303" pitchFamily="18" charset="0"/>
              </a:rPr>
              <a:t>: </a:t>
            </a:r>
            <a:r>
              <a:rPr lang="en-US" sz="1600" dirty="0">
                <a:solidFill>
                  <a:schemeClr val="bg1"/>
                </a:solidFill>
                <a:latin typeface="Baskerville Old Face" panose="02020602080505020303" pitchFamily="18" charset="0"/>
              </a:rPr>
              <a:t>Online learning offers teachers an efficient way to deliver lessons to students. By extending the lesson plan beyond traditional textbooks to include online resources, teachers are able to become more efficient educators</a:t>
            </a:r>
          </a:p>
          <a:p>
            <a:pPr marL="285750" indent="-285750">
              <a:buFont typeface="Wingdings" panose="05000000000000000000" pitchFamily="2" charset="2"/>
              <a:buChar char="q"/>
            </a:pPr>
            <a:r>
              <a:rPr lang="en-US" sz="1600" b="1" dirty="0">
                <a:solidFill>
                  <a:schemeClr val="accent3"/>
                </a:solidFill>
                <a:latin typeface="Baskerville Old Face" panose="02020602080505020303" pitchFamily="18" charset="0"/>
              </a:rPr>
              <a:t>Accessibility of Time and Place</a:t>
            </a:r>
            <a:r>
              <a:rPr lang="en-US" sz="1600" dirty="0">
                <a:solidFill>
                  <a:schemeClr val="accent3"/>
                </a:solidFill>
                <a:latin typeface="Baskerville Old Face" panose="02020602080505020303" pitchFamily="18" charset="0"/>
              </a:rPr>
              <a:t>: </a:t>
            </a:r>
            <a:r>
              <a:rPr lang="en-US" sz="1600" dirty="0">
                <a:solidFill>
                  <a:schemeClr val="bg1"/>
                </a:solidFill>
                <a:latin typeface="Baskerville Old Face" panose="02020602080505020303" pitchFamily="18" charset="0"/>
              </a:rPr>
              <a:t>Online education allows students to attend classes from any location of their choice. </a:t>
            </a:r>
            <a:r>
              <a:rPr lang="en-US" sz="1600" dirty="0">
                <a:solidFill>
                  <a:schemeClr val="bg1"/>
                </a:solidFill>
                <a:latin typeface="Baskerville Old Face" panose="02020602080505020303" pitchFamily="18" charset="0"/>
              </a:rPr>
              <a:t>It also enables schools to reach out to a more extensive network of students, regardless of </a:t>
            </a:r>
            <a:r>
              <a:rPr lang="en-US" sz="1600" dirty="0" smtClean="0">
                <a:solidFill>
                  <a:schemeClr val="bg1"/>
                </a:solidFill>
                <a:latin typeface="Baskerville Old Face" panose="02020602080505020303" pitchFamily="18" charset="0"/>
              </a:rPr>
              <a:t>geographical boundaries</a:t>
            </a:r>
            <a:r>
              <a:rPr lang="en-US" sz="1600" dirty="0">
                <a:solidFill>
                  <a:schemeClr val="bg1"/>
                </a:solidFill>
                <a:latin typeface="Baskerville Old Face" panose="02020602080505020303" pitchFamily="18" charset="0"/>
              </a:rPr>
              <a:t>. </a:t>
            </a:r>
            <a:r>
              <a:rPr lang="en-US" sz="1600" dirty="0">
                <a:solidFill>
                  <a:schemeClr val="bg1"/>
                </a:solidFill>
                <a:latin typeface="Baskerville Old Face" panose="02020602080505020303" pitchFamily="18" charset="0"/>
              </a:rPr>
              <a:t>Additionally, online lectures can be recorded, archived, and shared for future reference</a:t>
            </a:r>
          </a:p>
          <a:p>
            <a:pPr marL="285750" indent="-285750">
              <a:buFont typeface="Wingdings" panose="05000000000000000000" pitchFamily="2" charset="2"/>
              <a:buChar char="q"/>
            </a:pPr>
            <a:r>
              <a:rPr lang="en-US" sz="1600" b="1" dirty="0">
                <a:solidFill>
                  <a:schemeClr val="accent3"/>
                </a:solidFill>
                <a:latin typeface="Baskerville Old Face" panose="02020602080505020303" pitchFamily="18" charset="0"/>
              </a:rPr>
              <a:t>Affordability</a:t>
            </a:r>
            <a:r>
              <a:rPr lang="en-US" sz="1600" dirty="0">
                <a:solidFill>
                  <a:schemeClr val="accent3"/>
                </a:solidFill>
                <a:latin typeface="Baskerville Old Face" panose="02020602080505020303" pitchFamily="18" charset="0"/>
              </a:rPr>
              <a:t>: </a:t>
            </a:r>
            <a:r>
              <a:rPr lang="en-US" sz="1600" dirty="0">
                <a:solidFill>
                  <a:schemeClr val="bg1"/>
                </a:solidFill>
                <a:latin typeface="Baskerville Old Face" panose="02020602080505020303" pitchFamily="18" charset="0"/>
              </a:rPr>
              <a:t>Online education is far more affordable compared to physical learning. It eliminates the cost points of student transportation, meals, and real estate</a:t>
            </a:r>
            <a:r>
              <a:rPr lang="en-US" sz="1600" u="sng" baseline="30000" dirty="0">
                <a:solidFill>
                  <a:schemeClr val="bg1"/>
                </a:solidFill>
                <a:latin typeface="Baskerville Old Face" panose="02020602080505020303" pitchFamily="18" charset="0"/>
              </a:rPr>
              <a:t>.</a:t>
            </a:r>
            <a:endParaRPr lang="en-US" sz="1600" dirty="0">
              <a:solidFill>
                <a:schemeClr val="bg1"/>
              </a:solidFill>
              <a:latin typeface="Baskerville Old Face" panose="02020602080505020303" pitchFamily="18" charset="0"/>
            </a:endParaRPr>
          </a:p>
          <a:p>
            <a:endParaRPr lang="en-US" sz="1600" dirty="0">
              <a:solidFill>
                <a:schemeClr val="bg1"/>
              </a:solidFill>
              <a:latin typeface="Baskerville Old Face" panose="02020602080505020303" pitchFamily="18" charset="0"/>
            </a:endParaRP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xmlns=""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5" descr="Slide number">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9</a:t>
            </a:fld>
            <a:endParaRPr lang="en-US" sz="1200" dirty="0">
              <a:solidFill>
                <a:schemeClr val="bg1"/>
              </a:solidFill>
            </a:endParaRPr>
          </a:p>
        </p:txBody>
      </p:sp>
      <p:sp>
        <p:nvSpPr>
          <p:cNvPr id="17" name="Text Placeholder 30" descr="Slide content">
            <a:extLst>
              <a:ext uri="{FF2B5EF4-FFF2-40B4-BE49-F238E27FC236}">
                <a16:creationId xmlns:a16="http://schemas.microsoft.com/office/drawing/2014/main" id="{A7DE1A1C-1BA0-439B-99B1-C80C5806DEFB}"/>
              </a:ext>
            </a:extLst>
          </p:cNvPr>
          <p:cNvSpPr txBox="1">
            <a:spLocks/>
          </p:cNvSpPr>
          <p:nvPr/>
        </p:nvSpPr>
        <p:spPr>
          <a:xfrm>
            <a:off x="5829476" y="1388437"/>
            <a:ext cx="3362130" cy="4374906"/>
          </a:xfrm>
          <a:prstGeom prst="rect">
            <a:avLst/>
          </a:prstGeom>
        </p:spPr>
        <p:txBody>
          <a:bodyPr vert="horz" wrap="square" lIns="0" tIns="45720" rIns="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 name="Rectangle 2"/>
          <p:cNvSpPr/>
          <p:nvPr/>
        </p:nvSpPr>
        <p:spPr>
          <a:xfrm>
            <a:off x="5932774" y="1388436"/>
            <a:ext cx="4370496" cy="5058764"/>
          </a:xfrm>
          <a:prstGeom prst="rect">
            <a:avLst/>
          </a:prstGeom>
        </p:spPr>
        <p:txBody>
          <a:bodyPr wrap="square">
            <a:spAutoFit/>
          </a:bodyPr>
          <a:lstStyle/>
          <a:p>
            <a:pPr marL="285750" indent="-285750">
              <a:buFont typeface="Wingdings" panose="05000000000000000000" pitchFamily="2" charset="2"/>
              <a:buChar char="q"/>
            </a:pPr>
            <a:r>
              <a:rPr lang="en-US" sz="1600" b="1" dirty="0">
                <a:solidFill>
                  <a:schemeClr val="bg1"/>
                </a:solidFill>
                <a:latin typeface="Baskerville Old Face" panose="02020602080505020303" pitchFamily="18" charset="0"/>
              </a:rPr>
              <a:t> </a:t>
            </a:r>
            <a:r>
              <a:rPr lang="en-US" sz="1600" b="1" dirty="0">
                <a:solidFill>
                  <a:schemeClr val="accent3"/>
                </a:solidFill>
                <a:latin typeface="Baskerville Old Face" panose="02020602080505020303" pitchFamily="18" charset="0"/>
              </a:rPr>
              <a:t>Inability To Focus On Screens</a:t>
            </a:r>
          </a:p>
          <a:p>
            <a:r>
              <a:rPr lang="en-US" sz="1600" dirty="0">
                <a:solidFill>
                  <a:schemeClr val="bg1"/>
                </a:solidFill>
                <a:latin typeface="Baskerville Old Face" panose="02020602080505020303" pitchFamily="18" charset="0"/>
              </a:rPr>
              <a:t>For many students, one of the biggest challenges of online learning is the struggle with focusing on the screen for long periods of time. With online learning, there is also a greater chance for students to be easily distracted by social media or other sites.</a:t>
            </a:r>
          </a:p>
          <a:p>
            <a:pPr marL="285750" indent="-285750">
              <a:buFont typeface="Wingdings" panose="05000000000000000000" pitchFamily="2" charset="2"/>
              <a:buChar char="q"/>
            </a:pPr>
            <a:r>
              <a:rPr lang="en-US" sz="1600" b="1" dirty="0">
                <a:solidFill>
                  <a:schemeClr val="bg1"/>
                </a:solidFill>
                <a:latin typeface="Baskerville Old Face" panose="02020602080505020303" pitchFamily="18" charset="0"/>
              </a:rPr>
              <a:t> </a:t>
            </a:r>
            <a:r>
              <a:rPr lang="en-US" sz="1600" b="1" dirty="0">
                <a:solidFill>
                  <a:schemeClr val="accent3"/>
                </a:solidFill>
                <a:latin typeface="Baskerville Old Face" panose="02020602080505020303" pitchFamily="18" charset="0"/>
              </a:rPr>
              <a:t>Technology Issues </a:t>
            </a:r>
          </a:p>
          <a:p>
            <a:r>
              <a:rPr lang="en-US" sz="1600" dirty="0">
                <a:solidFill>
                  <a:schemeClr val="bg1"/>
                </a:solidFill>
                <a:latin typeface="Baskerville Old Face" panose="02020602080505020303" pitchFamily="18" charset="0"/>
              </a:rPr>
              <a:t>Another key challenge of online classes is internet connectivity. While internet penetration has grown in leaps and bounds over the past few years, in smaller cities and towns, a consistent connection with decent speed is a problem. </a:t>
            </a:r>
          </a:p>
          <a:p>
            <a:pPr marL="285750" indent="-285750">
              <a:buFont typeface="Wingdings" panose="05000000000000000000" pitchFamily="2" charset="2"/>
              <a:buChar char="q"/>
            </a:pPr>
            <a:r>
              <a:rPr lang="en-US" b="1" dirty="0">
                <a:solidFill>
                  <a:schemeClr val="bg1"/>
                </a:solidFill>
                <a:latin typeface="Baskerville Old Face" panose="02020602080505020303" pitchFamily="18" charset="0"/>
                <a:cs typeface="Times New Roman" panose="02020603050405020304" pitchFamily="18" charset="0"/>
              </a:rPr>
              <a:t> </a:t>
            </a:r>
            <a:r>
              <a:rPr lang="en-US" b="1" dirty="0">
                <a:solidFill>
                  <a:schemeClr val="accent3"/>
                </a:solidFill>
                <a:latin typeface="Baskerville Old Face" panose="02020602080505020303" pitchFamily="18" charset="0"/>
                <a:cs typeface="Times New Roman" panose="02020603050405020304" pitchFamily="18" charset="0"/>
              </a:rPr>
              <a:t>Sense Of Isolation</a:t>
            </a:r>
            <a:r>
              <a:rPr lang="en-US" b="1" dirty="0">
                <a:solidFill>
                  <a:schemeClr val="bg1"/>
                </a:solidFill>
                <a:latin typeface="Baskerville Old Face" panose="02020602080505020303" pitchFamily="18" charset="0"/>
                <a:cs typeface="Times New Roman" panose="02020603050405020304" pitchFamily="18" charset="0"/>
              </a:rPr>
              <a:t> </a:t>
            </a:r>
          </a:p>
          <a:p>
            <a:r>
              <a:rPr lang="en-US" dirty="0">
                <a:solidFill>
                  <a:schemeClr val="bg1"/>
                </a:solidFill>
                <a:latin typeface="Baskerville Old Face" panose="02020602080505020303" pitchFamily="18" charset="0"/>
                <a:cs typeface="Times New Roman" panose="02020603050405020304" pitchFamily="18" charset="0"/>
              </a:rPr>
              <a:t>Students can learn a lot from being in the company of their peers. However, in an online class, there are minimal physical interactions between students and teachers. This often results in a sense of isolation for the students</a:t>
            </a:r>
            <a:endParaRPr lang="en-US" sz="16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342267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475556_Education presentation_AAS_v5" id="{AAC57104-7B60-491F-A321-6BCAF93AC541}" vid="{5A43072C-36E0-4A5A-A3FF-E88D65C597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575C36-314A-42CB-9114-6E0CE4AB2735}">
  <ds:schemaRefs>
    <ds:schemaRef ds:uri="http://schemas.microsoft.com/office/2006/metadata/properties"/>
    <ds:schemaRef ds:uri="http://purl.org/dc/dcmitype/"/>
    <ds:schemaRef ds:uri="http://purl.org/dc/terms/"/>
    <ds:schemaRef ds:uri="http://schemas.openxmlformats.org/package/2006/metadata/core-properties"/>
    <ds:schemaRef ds:uri="71af3243-3dd4-4a8d-8c0d-dd76da1f02a5"/>
    <ds:schemaRef ds:uri="http://schemas.microsoft.com/office/infopath/2007/PartnerControls"/>
    <ds:schemaRef ds:uri="http://www.w3.org/XML/1998/namespace"/>
    <ds:schemaRef ds:uri="16c05727-aa75-4e4a-9b5f-8a80a1165891"/>
    <ds:schemaRef ds:uri="http://schemas.microsoft.com/office/2006/documentManagement/types"/>
    <ds:schemaRef ds:uri="http://purl.org/dc/elements/1.1/"/>
  </ds:schemaRefs>
</ds:datastoreItem>
</file>

<file path=customXml/itemProps2.xml><?xml version="1.0" encoding="utf-8"?>
<ds:datastoreItem xmlns:ds="http://schemas.openxmlformats.org/officeDocument/2006/customXml" ds:itemID="{85D0AD3E-9DDB-4E69-981A-7DAE0E9B5F53}">
  <ds:schemaRefs>
    <ds:schemaRef ds:uri="http://schemas.microsoft.com/sharepoint/v3/contenttype/forms"/>
  </ds:schemaRefs>
</ds:datastoreItem>
</file>

<file path=customXml/itemProps3.xml><?xml version="1.0" encoding="utf-8"?>
<ds:datastoreItem xmlns:ds="http://schemas.openxmlformats.org/officeDocument/2006/customXml" ds:itemID="{91C32B5E-029E-455A-86F0-091666CEEB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Education presentation</Template>
  <TotalTime>0</TotalTime>
  <Words>870</Words>
  <Application>Microsoft Office PowerPoint</Application>
  <PresentationFormat>Widescreen</PresentationFormat>
  <Paragraphs>80</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Algerian</vt:lpstr>
      <vt:lpstr>Arial</vt:lpstr>
      <vt:lpstr>Bahnschrift Condensed</vt:lpstr>
      <vt:lpstr>Bahnschrift SemiBold SemiConden</vt:lpstr>
      <vt:lpstr>Baskerville Old Face</vt:lpstr>
      <vt:lpstr>Calibri</vt:lpstr>
      <vt:lpstr>Calibri Light</vt:lpstr>
      <vt:lpstr>Cooper Black</vt:lpstr>
      <vt:lpstr>Corbel</vt:lpstr>
      <vt:lpstr>Times New Roman</vt:lpstr>
      <vt:lpstr>Wingdings</vt:lpstr>
      <vt:lpstr>Office Theme</vt:lpstr>
      <vt:lpstr>Online Education  and Future  of  Indian Business </vt:lpstr>
      <vt:lpstr>                              CONTENT  1. Introduction to Online Education  2. Future Of Indian Businesses 3. Objectives 4. Mission &amp; Vision 5. Marketing Insights 6.Advantages &amp; Disadvantages 7.Government Initiatives 8. Conclusion</vt:lpstr>
      <vt:lpstr>Introduction to Online Education </vt:lpstr>
      <vt:lpstr>Future Of Indian Business</vt:lpstr>
      <vt:lpstr>Objective Of Online Education</vt:lpstr>
      <vt:lpstr>Mission &amp; vision Of Online Education  &amp; Future Of Indian Business</vt:lpstr>
      <vt:lpstr>8 EFFECTIVE STEP TO CREATE LEARNING</vt:lpstr>
      <vt:lpstr>MARKETING INSIGHTS</vt:lpstr>
      <vt:lpstr>ADVANTAGES                         DISADVANTAGES</vt:lpstr>
      <vt:lpstr>Government  Initiatives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2023-09-26T16:02:15Z</dcterms:created>
  <dcterms:modified xsi:type="dcterms:W3CDTF">2023-09-26T17:49:27Z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